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6" r:id="rId11"/>
    <p:sldId id="267" r:id="rId12"/>
    <p:sldId id="268" r:id="rId13"/>
    <p:sldId id="273" r:id="rId14"/>
    <p:sldId id="269" r:id="rId15"/>
    <p:sldId id="274" r:id="rId16"/>
    <p:sldId id="270" r:id="rId17"/>
    <p:sldId id="275" r:id="rId18"/>
    <p:sldId id="271" r:id="rId19"/>
    <p:sldId id="276" r:id="rId20"/>
    <p:sldId id="272" r:id="rId21"/>
    <p:sldId id="262" r:id="rId22"/>
    <p:sldId id="277" r:id="rId23"/>
    <p:sldId id="279" r:id="rId24"/>
    <p:sldId id="286" r:id="rId25"/>
    <p:sldId id="287" r:id="rId26"/>
    <p:sldId id="288" r:id="rId27"/>
    <p:sldId id="289" r:id="rId28"/>
    <p:sldId id="290" r:id="rId29"/>
    <p:sldId id="291" r:id="rId30"/>
    <p:sldId id="278" r:id="rId31"/>
    <p:sldId id="280" r:id="rId32"/>
    <p:sldId id="281" r:id="rId33"/>
    <p:sldId id="282" r:id="rId34"/>
    <p:sldId id="283" r:id="rId35"/>
    <p:sldId id="284" r:id="rId36"/>
    <p:sldId id="295" r:id="rId37"/>
    <p:sldId id="285" r:id="rId38"/>
    <p:sldId id="292" r:id="rId39"/>
    <p:sldId id="293" r:id="rId40"/>
    <p:sldId id="294" r:id="rId41"/>
  </p:sldIdLst>
  <p:sldSz cx="12192000" cy="6858000"/>
  <p:notesSz cx="6735763" cy="98663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54" y="-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28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16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96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2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780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14/10/2019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50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14/10/2019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297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14/10/2019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61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14/10/2019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49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14/10/2019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1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14/10/2019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28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78011-2F9A-40CB-BFCE-5B18FE3D8D92}" type="datetimeFigureOut">
              <a:rPr lang="es-ES" smtClean="0"/>
              <a:t>14/10/2019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3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tif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"/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www.promega.es/resources/tools/biomath/" TargetMode="Externa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20/08/19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991534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mDHCR24 y mSC5D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681219" y="1593273"/>
            <a:ext cx="465848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6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fw1/rv1 --&gt;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fw2/rv2 --&gt;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fw3/rv2 --&gt; 8-mer</a:t>
            </a:r>
          </a:p>
          <a:p>
            <a:pPr marL="800100" lvl="1" indent="-342900">
              <a:buAutoNum type="arabicPeriod"/>
            </a:pPr>
            <a:r>
              <a:rPr lang="es-ES" dirty="0"/>
              <a:t>SC5D fw1/rv1 --&gt; 7-mer8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SC5D fw2/rv2 --&gt; 7-mer8</a:t>
            </a:r>
          </a:p>
          <a:p>
            <a:pPr marL="800100" lvl="1" indent="-342900">
              <a:buAutoNum type="arabicPeriod"/>
            </a:pPr>
            <a:r>
              <a:rPr lang="es-ES" dirty="0"/>
              <a:t>SC5D fw3/rv3 --&gt; 7-merA1</a:t>
            </a:r>
          </a:p>
          <a:p>
            <a:pPr marL="800100" lvl="1" indent="-342900">
              <a:buAutoNum type="arabicPeriod"/>
            </a:pPr>
            <a:endParaRPr lang="es-ES" dirty="0"/>
          </a:p>
          <a:p>
            <a:r>
              <a:rPr lang="es-ES" dirty="0"/>
              <a:t>B. Gel de agarosa 0.8%, cargando todo el volumen</a:t>
            </a:r>
          </a:p>
          <a:p>
            <a:pPr lvl="1"/>
            <a:r>
              <a:rPr lang="es-ES" sz="2000" b="1" dirty="0">
                <a:solidFill>
                  <a:srgbClr val="00B050"/>
                </a:solidFill>
              </a:rPr>
              <a:t>+ </a:t>
            </a:r>
            <a:r>
              <a:rPr lang="es-ES" dirty="0"/>
              <a:t>Del carril 3, cortamos la banda de 2268pb para usarla de molde para una PCR posterior</a:t>
            </a:r>
          </a:p>
          <a:p>
            <a:pPr lvl="1"/>
            <a:r>
              <a:rPr lang="es-ES" b="1" dirty="0">
                <a:solidFill>
                  <a:srgbClr val="00B0F0"/>
                </a:solidFill>
              </a:rPr>
              <a:t>*</a:t>
            </a:r>
            <a:r>
              <a:rPr lang="es-ES" dirty="0"/>
              <a:t> Repetir PCR con 40µL, 2 tubos por par de </a:t>
            </a:r>
            <a:r>
              <a:rPr lang="es-ES" dirty="0" err="1"/>
              <a:t>primers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82" t="37293" r="22372" b="19658"/>
          <a:stretch/>
        </p:blipFill>
        <p:spPr>
          <a:xfrm>
            <a:off x="1316182" y="2022764"/>
            <a:ext cx="4572000" cy="41659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579421" y="2189018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183047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698991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221319" y="22028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737263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249949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687555" y="22245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102374" y="2210670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101039" y="4378036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19829" y="393636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822pb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090151" y="3434322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2954619" y="2992651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2268pb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545120" y="4376755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3389127" y="397664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852pb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143072" y="4563150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4117840" y="417689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749pb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4564459" y="3476234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4434242" y="379508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1843pb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842206" y="39519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201565" y="39979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251709" y="33562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2792279" y="29941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+</a:t>
            </a:r>
            <a:endParaRPr lang="es-ES" dirty="0"/>
          </a:p>
        </p:txBody>
      </p:sp>
      <p:cxnSp>
        <p:nvCxnSpPr>
          <p:cNvPr id="31" name="Conector recto 30"/>
          <p:cNvCxnSpPr/>
          <p:nvPr/>
        </p:nvCxnSpPr>
        <p:spPr>
          <a:xfrm flipV="1">
            <a:off x="2698991" y="2224525"/>
            <a:ext cx="314510" cy="364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brir corchete 31"/>
          <p:cNvSpPr/>
          <p:nvPr/>
        </p:nvSpPr>
        <p:spPr>
          <a:xfrm rot="5400000">
            <a:off x="2796972" y="1219202"/>
            <a:ext cx="131933" cy="1364361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Abrir corchete 32"/>
          <p:cNvSpPr/>
          <p:nvPr/>
        </p:nvSpPr>
        <p:spPr>
          <a:xfrm rot="5400000">
            <a:off x="4281005" y="1220635"/>
            <a:ext cx="134705" cy="1358727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2385885" y="145474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DHCR24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3993019" y="145474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SC5D</a:t>
            </a:r>
          </a:p>
        </p:txBody>
      </p:sp>
    </p:spTree>
    <p:extLst>
      <p:ext uri="{BB962C8B-B14F-4D97-AF65-F5344CB8AC3E}">
        <p14:creationId xmlns:p14="http://schemas.microsoft.com/office/powerpoint/2010/main" val="622564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E82C91-4E5C-421B-AB89-F3504AE4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323" y="1991763"/>
            <a:ext cx="2292438" cy="316949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35708" y="655781"/>
            <a:ext cx="46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34918" y="1507656"/>
            <a:ext cx="45281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Tamaño del plásmido e insertos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psiCheck2 (II) --&gt;  6,2kpb (18,85ng/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DHCR24 1 --&gt; 822pb (14.7ng/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 1 --&gt; 852pb (16ng/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Cantidad de plásmido --&gt; 100ng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Ratios plásmido – inserto --&gt;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Numeración tubos:</a:t>
            </a:r>
          </a:p>
          <a:p>
            <a:pPr lvl="1"/>
            <a:r>
              <a:rPr lang="es-ES" dirty="0"/>
              <a:t>	1--&gt; DHCR24 1:3</a:t>
            </a:r>
          </a:p>
          <a:p>
            <a:pPr lvl="1"/>
            <a:r>
              <a:rPr lang="es-ES" dirty="0"/>
              <a:t>	2-</a:t>
            </a:r>
            <a:r>
              <a:rPr lang="es-ES"/>
              <a:t>-&gt; DHCR24 </a:t>
            </a:r>
            <a:r>
              <a:rPr lang="es-ES" dirty="0"/>
              <a:t>1:6</a:t>
            </a:r>
          </a:p>
          <a:p>
            <a:pPr lvl="1"/>
            <a:r>
              <a:rPr lang="es-ES" dirty="0"/>
              <a:t>	3--&gt; SC5D 1:3</a:t>
            </a:r>
          </a:p>
          <a:p>
            <a:pPr lvl="1"/>
            <a:r>
              <a:rPr lang="es-ES" dirty="0"/>
              <a:t>	4--&gt; SC5D 1:6</a:t>
            </a:r>
          </a:p>
          <a:p>
            <a:pPr lvl="1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5860549" y="16368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741323" y="163683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4AFB16-9D52-49B8-88C0-4A3088533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705" y="2082600"/>
            <a:ext cx="2292438" cy="31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35708" y="655781"/>
            <a:ext cx="813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Transformación, </a:t>
            </a:r>
            <a:r>
              <a:rPr lang="es-ES" b="1" dirty="0" err="1"/>
              <a:t>miniprep</a:t>
            </a:r>
            <a:r>
              <a:rPr lang="es-ES" b="1" dirty="0"/>
              <a:t> y secuenciación de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28/08/19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35708" y="1349828"/>
            <a:ext cx="10262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s-ES" dirty="0"/>
              <a:t>Transformación: 1uL de plásmido por alícuota, 4 alícuotas --&gt; picado de colonias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 --&gt; DH 1-3 --&gt; placa vieja, solo funciona </a:t>
            </a:r>
            <a:r>
              <a:rPr lang="es-ES" b="1" dirty="0"/>
              <a:t>DH 3</a:t>
            </a:r>
          </a:p>
          <a:p>
            <a:pPr marL="800100" lvl="1" indent="-342900">
              <a:buAutoNum type="arabicPeriod"/>
            </a:pPr>
            <a:r>
              <a:rPr lang="es-ES" dirty="0"/>
              <a:t>DH 1:6 (         -            ) --&gt; DH 4-7 --&gt; placa vieja, ninguna crece en LB + </a:t>
            </a:r>
            <a:r>
              <a:rPr lang="es-ES" dirty="0" err="1"/>
              <a:t>Amp</a:t>
            </a:r>
            <a:endParaRPr lang="es-ES" dirty="0"/>
          </a:p>
          <a:p>
            <a:pPr marL="800100" lvl="1" indent="-342900">
              <a:buAutoNum type="arabicPeriod"/>
            </a:pPr>
            <a:r>
              <a:rPr lang="es-ES" dirty="0"/>
              <a:t>LSD 1:3 (SC5D fw1) --&gt; </a:t>
            </a:r>
            <a:r>
              <a:rPr lang="es-ES" b="1" dirty="0"/>
              <a:t>LSD 1-9 </a:t>
            </a:r>
            <a:r>
              <a:rPr lang="es-ES" dirty="0"/>
              <a:t>--&gt; placa nueva, colonias separadas, todas las picadas crecen</a:t>
            </a:r>
          </a:p>
          <a:p>
            <a:pPr marL="800100" lvl="1" indent="-342900">
              <a:buAutoNum type="arabicPeriod"/>
            </a:pPr>
            <a:r>
              <a:rPr lang="es-ES" dirty="0"/>
              <a:t>LSD 1:6 (        -        ) --&gt; placa vieja, no se pica nada de aquí</a:t>
            </a:r>
          </a:p>
          <a:p>
            <a:pPr lvl="1"/>
            <a:endParaRPr lang="es-ES" dirty="0"/>
          </a:p>
          <a:p>
            <a:pPr marL="342900" indent="-342900">
              <a:buAutoNum type="alphaUcPeriod"/>
            </a:pPr>
            <a:r>
              <a:rPr lang="es-ES" dirty="0" err="1"/>
              <a:t>Miniprep</a:t>
            </a:r>
            <a:r>
              <a:rPr lang="es-ES" dirty="0"/>
              <a:t>: </a:t>
            </a:r>
          </a:p>
          <a:p>
            <a:pPr marL="800100" lvl="1" indent="-342900">
              <a:buAutoNum type="arabicPeriod"/>
            </a:pPr>
            <a:r>
              <a:rPr lang="es-ES" dirty="0"/>
              <a:t>DH 3 --&gt; [   ] = 627,1ng/</a:t>
            </a:r>
            <a:r>
              <a:rPr lang="es-ES" dirty="0" err="1"/>
              <a:t>uL</a:t>
            </a:r>
            <a:r>
              <a:rPr lang="es-ES" dirty="0"/>
              <a:t> --&gt; SeqID BUU264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1--&gt; [   ] = 611,7ng/</a:t>
            </a:r>
            <a:r>
              <a:rPr lang="es-ES" dirty="0" err="1"/>
              <a:t>uL</a:t>
            </a:r>
            <a:r>
              <a:rPr lang="es-ES" dirty="0"/>
              <a:t> --&gt; SeqID BUU273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3--&gt; [   ] = 595,6ng/</a:t>
            </a:r>
            <a:r>
              <a:rPr lang="es-ES" dirty="0" err="1"/>
              <a:t>uL</a:t>
            </a:r>
            <a:r>
              <a:rPr lang="es-ES" dirty="0"/>
              <a:t> --&gt; SeqID BUU270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9--&gt; [   ] = 648,5ng/</a:t>
            </a:r>
            <a:r>
              <a:rPr lang="es-ES" dirty="0" err="1"/>
              <a:t>uL</a:t>
            </a:r>
            <a:r>
              <a:rPr lang="es-ES" dirty="0"/>
              <a:t> --&gt; SeqID BUU267</a:t>
            </a:r>
          </a:p>
          <a:p>
            <a:pPr lvl="1"/>
            <a:endParaRPr lang="es-ES" dirty="0"/>
          </a:p>
          <a:p>
            <a:pPr marL="342900" indent="-342900">
              <a:buFont typeface="+mj-lt"/>
              <a:buAutoNum type="alphaUcPeriod"/>
            </a:pPr>
            <a:r>
              <a:rPr lang="es-ES" dirty="0"/>
              <a:t>Secuenciación:</a:t>
            </a:r>
          </a:p>
          <a:p>
            <a:pPr lvl="1"/>
            <a:r>
              <a:rPr lang="es-ES" dirty="0"/>
              <a:t>Se manda a secuenciar los cuatro plásmidos --&gt; alineado de la secuencias molde (el 3’UTR) con las secuencias que nos envían</a:t>
            </a:r>
          </a:p>
          <a:p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1018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21" t="39794" r="313" b="5004"/>
          <a:stretch/>
        </p:blipFill>
        <p:spPr>
          <a:xfrm>
            <a:off x="450530" y="1032939"/>
            <a:ext cx="6374675" cy="8360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589" b="1771"/>
          <a:stretch/>
        </p:blipFill>
        <p:spPr>
          <a:xfrm>
            <a:off x="450530" y="1868962"/>
            <a:ext cx="6385699" cy="5520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936" b="1016"/>
          <a:stretch/>
        </p:blipFill>
        <p:spPr>
          <a:xfrm>
            <a:off x="450530" y="2577739"/>
            <a:ext cx="6936649" cy="37533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349" y="205468"/>
            <a:ext cx="48006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2030"/>
          <a:stretch/>
        </p:blipFill>
        <p:spPr>
          <a:xfrm>
            <a:off x="857930" y="1480593"/>
            <a:ext cx="6905625" cy="482441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7930" y="69231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</p:spTree>
    <p:extLst>
      <p:ext uri="{BB962C8B-B14F-4D97-AF65-F5344CB8AC3E}">
        <p14:creationId xmlns:p14="http://schemas.microsoft.com/office/powerpoint/2010/main" val="189963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5" y="1161369"/>
            <a:ext cx="6315075" cy="7905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14"/>
          <a:stretch/>
        </p:blipFill>
        <p:spPr>
          <a:xfrm>
            <a:off x="607920" y="1821588"/>
            <a:ext cx="6097680" cy="600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3" y="1152254"/>
            <a:ext cx="6810375" cy="47625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</p:spTree>
    <p:extLst>
      <p:ext uri="{BB962C8B-B14F-4D97-AF65-F5344CB8AC3E}">
        <p14:creationId xmlns:p14="http://schemas.microsoft.com/office/powerpoint/2010/main" val="43432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95" y="912383"/>
            <a:ext cx="6115050" cy="8477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95" y="1793725"/>
            <a:ext cx="60388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84" y="1266689"/>
            <a:ext cx="6877050" cy="50387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37384" y="648772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</p:spTree>
    <p:extLst>
      <p:ext uri="{BB962C8B-B14F-4D97-AF65-F5344CB8AC3E}">
        <p14:creationId xmlns:p14="http://schemas.microsoft.com/office/powerpoint/2010/main" val="206497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20" y="939649"/>
            <a:ext cx="6105525" cy="771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20" y="1772056"/>
            <a:ext cx="60674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59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13" y="1075644"/>
            <a:ext cx="6896100" cy="52292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4613" y="596521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288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36646" r="14785" b="25184"/>
          <a:stretch/>
        </p:blipFill>
        <p:spPr>
          <a:xfrm>
            <a:off x="535708" y="2216728"/>
            <a:ext cx="6273641" cy="29371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5835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Amplificación de los insertos – PCR con 40</a:t>
            </a:r>
            <a:r>
              <a:rPr lang="el-GR" sz="2400" b="1" dirty="0"/>
              <a:t>μ</a:t>
            </a:r>
            <a:r>
              <a:rPr lang="es-ES" sz="2400" b="1" dirty="0"/>
              <a:t>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560946" y="23645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953491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294270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6817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510132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9343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50109" y="320501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3178383" y="3232726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5387482" y="268759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560946" y="379639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255129" y="38426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1885981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270449" y="1560885"/>
            <a:ext cx="13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617110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41840" y="157045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5851238" y="145492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5375968" y="1598099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144541" y="1745551"/>
            <a:ext cx="45165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</a:t>
            </a:r>
            <a:r>
              <a:rPr lang="es-ES" dirty="0" err="1"/>
              <a:t>fw</a:t>
            </a:r>
            <a:r>
              <a:rPr lang="es-ES" dirty="0"/>
              <a:t>/rv1 (62ºC), SC5D </a:t>
            </a:r>
            <a:r>
              <a:rPr lang="es-ES" dirty="0" err="1"/>
              <a:t>fw</a:t>
            </a:r>
            <a:r>
              <a:rPr lang="es-ES" dirty="0"/>
              <a:t>/rv1 y SC5D </a:t>
            </a:r>
            <a:r>
              <a:rPr lang="es-ES" dirty="0" err="1"/>
              <a:t>fw</a:t>
            </a:r>
            <a:r>
              <a:rPr lang="es-ES" dirty="0"/>
              <a:t>/rv3 (64ºC) con un volumen de 40</a:t>
            </a:r>
            <a:r>
              <a:rPr lang="el-GR" dirty="0"/>
              <a:t>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r>
              <a:rPr lang="es-ES" dirty="0"/>
              <a:t>Corte de las bandas 1, 3 y 5 y extracción del gel con el Gel </a:t>
            </a:r>
            <a:r>
              <a:rPr lang="es-ES" dirty="0" err="1"/>
              <a:t>Extraction</a:t>
            </a:r>
            <a:r>
              <a:rPr lang="es-ES" dirty="0"/>
              <a:t> Kit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L).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(1) --&gt; 22,2ng/</a:t>
            </a:r>
            <a:r>
              <a:rPr lang="el-GR" dirty="0"/>
              <a:t>μ</a:t>
            </a:r>
            <a:r>
              <a:rPr lang="es-ES" dirty="0"/>
              <a:t>L (1,1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SC5D-1 (3) --&gt; 31,7ng/</a:t>
            </a:r>
            <a:r>
              <a:rPr lang="el-GR" dirty="0"/>
              <a:t> μ</a:t>
            </a:r>
            <a:r>
              <a:rPr lang="es-ES" dirty="0"/>
              <a:t>L (1,5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SC5D-3 (5) --&gt; 36,3ng/</a:t>
            </a:r>
            <a:r>
              <a:rPr lang="el-GR" dirty="0"/>
              <a:t> μ</a:t>
            </a:r>
            <a:r>
              <a:rPr lang="es-ES" dirty="0"/>
              <a:t>L (1,8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Quedan almacenadas en agarosa a 4ºC las bandas 2, 4 y 6.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21/08/19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042D26-0A19-4902-842F-7B1C36CD8548}"/>
              </a:ext>
            </a:extLst>
          </p:cNvPr>
          <p:cNvSpPr txBox="1"/>
          <p:nvPr/>
        </p:nvSpPr>
        <p:spPr>
          <a:xfrm>
            <a:off x="1862632" y="5989739"/>
            <a:ext cx="422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¡¡¡ Bandas cortadas solo en fotos de Cris !!!</a:t>
            </a:r>
          </a:p>
        </p:txBody>
      </p:sp>
    </p:spTree>
    <p:extLst>
      <p:ext uri="{BB962C8B-B14F-4D97-AF65-F5344CB8AC3E}">
        <p14:creationId xmlns:p14="http://schemas.microsoft.com/office/powerpoint/2010/main" val="1834771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3 (SeqID BUU270)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5" y="3083649"/>
            <a:ext cx="8067675" cy="13525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22195" y="2714317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1 (SeqID BUU273)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5" y="948273"/>
            <a:ext cx="8029575" cy="12001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2195" y="4897593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3 (SeqID BUU270) vs. SC5D fw1 – LSD 1 (SeqID BUU273) 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0" y="5336432"/>
            <a:ext cx="81343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6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05/09/19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801842" y="1556383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EE7450-045D-4954-9B70-11779316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660" y="1995063"/>
            <a:ext cx="2172059" cy="3141509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905956" y="1925715"/>
            <a:ext cx="4141518" cy="3139321"/>
            <a:chOff x="905956" y="1925715"/>
            <a:chExt cx="4141518" cy="3139321"/>
          </a:xfrm>
        </p:grpSpPr>
        <p:sp>
          <p:nvSpPr>
            <p:cNvPr id="6" name="CuadroTexto 5"/>
            <p:cNvSpPr txBox="1"/>
            <p:nvPr/>
          </p:nvSpPr>
          <p:spPr>
            <a:xfrm>
              <a:off x="905956" y="1925715"/>
              <a:ext cx="4141518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s-ES" dirty="0"/>
                <a:t>Tamaño del plásmido e insertos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psiCheck2 --&gt;  6,2kpb (12,7ng/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3 --&gt; 1843pb (16,8ng/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Cantidad de plásmido --&gt; 100ng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Ratio plásmido – inserto --&gt; 1:3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16ºC overnight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      1:3 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endParaRPr lang="es-ES" dirty="0"/>
            </a:p>
          </p:txBody>
        </p:sp>
        <p:sp>
          <p:nvSpPr>
            <p:cNvPr id="3" name="Elipse 2"/>
            <p:cNvSpPr/>
            <p:nvPr/>
          </p:nvSpPr>
          <p:spPr>
            <a:xfrm>
              <a:off x="2333898" y="4180113"/>
              <a:ext cx="252549" cy="2525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36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713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10/09/19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9685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 --&gt;         había algo más de 100µL en lugar de 50µL 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1 alícuota --&gt; LSD 3 1:3 (SC5D fw3)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        hemos añadido las bacterias al S.O.C antes del shock térmico y se lo hemos dado después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~100µL de bacterias-plásmido --&gt;            el medio estaba turbio (contaminación), pero nos hemos dado cuenta después de echar las bacterias, así que seguimos adelante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1h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11/09/19 --&gt; hay colonias</a:t>
            </a:r>
          </a:p>
          <a:p>
            <a:r>
              <a:rPr lang="es-ES" dirty="0"/>
              <a:t>16/09/19 --&gt; picado de colonias --&gt; LSD 3 1-4</a:t>
            </a:r>
          </a:p>
          <a:p>
            <a:r>
              <a:rPr lang="es-ES" dirty="0"/>
              <a:t>17/09/19 --&gt; </a:t>
            </a:r>
            <a:r>
              <a:rPr lang="es-ES" dirty="0" err="1"/>
              <a:t>miniprep</a:t>
            </a:r>
            <a:r>
              <a:rPr lang="es-ES" dirty="0"/>
              <a:t> y envío a secuenciar LSD 3 2-4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2--&gt; [   ] = 602,2ng/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3--&gt; [   ] = 457,3ng/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BUU266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4--&gt; [   ] = 459,3ng/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BUU269</a:t>
            </a:r>
          </a:p>
          <a:p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0E8FF46-D969-4532-9C28-58071F83A0EF}"/>
              </a:ext>
            </a:extLst>
          </p:cNvPr>
          <p:cNvGrpSpPr/>
          <p:nvPr/>
        </p:nvGrpSpPr>
        <p:grpSpPr>
          <a:xfrm>
            <a:off x="9084533" y="1305341"/>
            <a:ext cx="311137" cy="369332"/>
            <a:chOff x="4487366" y="5444673"/>
            <a:chExt cx="311137" cy="369332"/>
          </a:xfrm>
        </p:grpSpPr>
        <p:sp>
          <p:nvSpPr>
            <p:cNvPr id="3" name="Triángulo isósceles 2">
              <a:extLst>
                <a:ext uri="{FF2B5EF4-FFF2-40B4-BE49-F238E27FC236}">
                  <a16:creationId xmlns:a16="http://schemas.microsoft.com/office/drawing/2014/main" id="{E10519A4-AD38-47F3-9391-4F3647261511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9BAB7AF-B92B-4ECC-943A-65D908812557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7F2735EB-9EAD-4A8E-861A-632AB73AF06F}"/>
              </a:ext>
            </a:extLst>
          </p:cNvPr>
          <p:cNvGrpSpPr/>
          <p:nvPr/>
        </p:nvGrpSpPr>
        <p:grpSpPr>
          <a:xfrm>
            <a:off x="7601080" y="2397308"/>
            <a:ext cx="311137" cy="369332"/>
            <a:chOff x="4487366" y="5444673"/>
            <a:chExt cx="311137" cy="369332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21E56BB6-67F7-45F7-8FBE-EAD7CE618D7A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D28DF87-05E8-4358-B932-8D0139D25A76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624D90F-77B2-4B1E-9C1B-73DC6E0ED57A}"/>
              </a:ext>
            </a:extLst>
          </p:cNvPr>
          <p:cNvGrpSpPr/>
          <p:nvPr/>
        </p:nvGrpSpPr>
        <p:grpSpPr>
          <a:xfrm>
            <a:off x="6671301" y="2963167"/>
            <a:ext cx="311137" cy="369332"/>
            <a:chOff x="4487366" y="5444673"/>
            <a:chExt cx="311137" cy="369332"/>
          </a:xfrm>
        </p:grpSpPr>
        <p:sp>
          <p:nvSpPr>
            <p:cNvPr id="13" name="Triángulo isósceles 12">
              <a:extLst>
                <a:ext uri="{FF2B5EF4-FFF2-40B4-BE49-F238E27FC236}">
                  <a16:creationId xmlns:a16="http://schemas.microsoft.com/office/drawing/2014/main" id="{9AA1D394-058A-4866-98A3-696D5DE6FD28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95116FE8-B249-427B-AB44-798B05A33F69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013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038C8A5-8A62-44C4-BE74-FA917478251A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BUU263)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B732AA-F529-440F-A9E0-08762AA6F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8" y="660654"/>
            <a:ext cx="5836493" cy="8074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3E684D8-853D-4CD3-A868-D9650467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17" y="1468074"/>
            <a:ext cx="5836493" cy="59602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586D7B1-F14C-4905-A5C8-46AA8325B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57" y="2231336"/>
            <a:ext cx="4594721" cy="4335342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83349777-8528-4ABC-8732-58D48F74A42C}"/>
              </a:ext>
            </a:extLst>
          </p:cNvPr>
          <p:cNvGrpSpPr/>
          <p:nvPr/>
        </p:nvGrpSpPr>
        <p:grpSpPr>
          <a:xfrm>
            <a:off x="6916889" y="558819"/>
            <a:ext cx="3062113" cy="5740362"/>
            <a:chOff x="6916889" y="291322"/>
            <a:chExt cx="3062113" cy="5740362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FED98D9-10F0-40DF-8A04-C462300D4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5055" y="291322"/>
              <a:ext cx="2972003" cy="527248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BB7BFB2-6298-4F65-A2A9-EF3FB8788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6889" y="5530246"/>
              <a:ext cx="3062113" cy="501438"/>
            </a:xfrm>
            <a:prstGeom prst="rect">
              <a:avLst/>
            </a:prstGeom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E1B9E4EB-2FBE-428E-8ED0-94EA8200C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8669" y="289978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55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207E8CA-D075-430D-862A-9AD82372142D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BUU263)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4EB202-D120-4FA2-ADA3-CDEC7891D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889778"/>
            <a:ext cx="76866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53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84503A4-9C19-4ACA-8FD5-EDF580B8E59D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BUU266)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9F4B0C-3585-4826-A72B-E1C9ECCF4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17" y="841902"/>
            <a:ext cx="5590583" cy="74105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503EDC9-4C84-4EDC-8B43-DC7463B5B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17" y="1515841"/>
            <a:ext cx="5539895" cy="4891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6ED0C8-2030-4413-B892-489FF51ED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57" y="2231336"/>
            <a:ext cx="4594721" cy="4335342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AC1D93A2-1B75-4D80-8EBA-03B180D07F7F}"/>
              </a:ext>
            </a:extLst>
          </p:cNvPr>
          <p:cNvGrpSpPr/>
          <p:nvPr/>
        </p:nvGrpSpPr>
        <p:grpSpPr>
          <a:xfrm>
            <a:off x="6916889" y="558819"/>
            <a:ext cx="3062113" cy="5740362"/>
            <a:chOff x="6916889" y="291322"/>
            <a:chExt cx="3062113" cy="5740362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2C819D27-6CD3-432E-B0E0-DF4BEA60A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5055" y="291322"/>
              <a:ext cx="2972003" cy="527248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2D72ED3-7935-4CE8-9424-0AEAD2E72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6889" y="5530246"/>
              <a:ext cx="3062113" cy="501438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48EB9231-C6AE-483B-88D8-A8021673F3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8669" y="289978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43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207E8CA-D075-430D-862A-9AD82372142D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BUU266) ~ 1843pb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B1A1553-0F34-40E8-8AC0-5F2F1B9AF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1052176"/>
            <a:ext cx="76295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64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01CD501-A143-40DA-A7DA-0B418F517F0D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BUU269)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3CD08B-C78C-493D-A50C-46AC5DCC7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23"/>
          <a:stretch/>
        </p:blipFill>
        <p:spPr>
          <a:xfrm>
            <a:off x="505417" y="737776"/>
            <a:ext cx="4876800" cy="5457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CEC2703-789B-4CA7-965F-387625487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17" y="1360638"/>
            <a:ext cx="5019675" cy="5143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A76FA6-E05F-4837-A5C7-F38B64C17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57" y="2231336"/>
            <a:ext cx="4594721" cy="4335342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5B724E60-8F90-44F5-89CD-C3EDAF8E9E9A}"/>
              </a:ext>
            </a:extLst>
          </p:cNvPr>
          <p:cNvGrpSpPr/>
          <p:nvPr/>
        </p:nvGrpSpPr>
        <p:grpSpPr>
          <a:xfrm>
            <a:off x="6916889" y="558819"/>
            <a:ext cx="3062113" cy="5740362"/>
            <a:chOff x="6916889" y="291322"/>
            <a:chExt cx="3062113" cy="5740362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2DFB2BAD-DDDC-45A5-AAEB-8C49376E1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5055" y="291322"/>
              <a:ext cx="2972003" cy="527248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DB060A60-B56A-4A88-AC0B-9B772EADD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6889" y="5530246"/>
              <a:ext cx="3062113" cy="501438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FFC1D354-5096-4739-B0AB-4690419DE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8669" y="289978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99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1B693D0-29AB-47E5-8C88-706C21ACE991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BUU269)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0A46D1-01D5-4A9B-92FD-CC4BC474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788958"/>
            <a:ext cx="76771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7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9D82FB-15D1-460D-8DEF-D996A6853861}"/>
              </a:ext>
            </a:extLst>
          </p:cNvPr>
          <p:cNvSpPr txBox="1"/>
          <p:nvPr/>
        </p:nvSpPr>
        <p:spPr>
          <a:xfrm>
            <a:off x="522195" y="509435"/>
            <a:ext cx="550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(</a:t>
            </a:r>
            <a:r>
              <a:rPr lang="es-ES" dirty="0" err="1"/>
              <a:t>SeqID</a:t>
            </a:r>
            <a:r>
              <a:rPr lang="es-ES" dirty="0"/>
              <a:t> BUU263) vs. SC5D fw3 (</a:t>
            </a:r>
            <a:r>
              <a:rPr lang="es-ES" dirty="0" err="1"/>
              <a:t>SeqID</a:t>
            </a:r>
            <a:r>
              <a:rPr lang="es-ES" dirty="0"/>
              <a:t> BUU266)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626F433-8500-48B6-A854-2DC58A8ECD83}"/>
              </a:ext>
            </a:extLst>
          </p:cNvPr>
          <p:cNvSpPr txBox="1"/>
          <p:nvPr/>
        </p:nvSpPr>
        <p:spPr>
          <a:xfrm>
            <a:off x="522195" y="2622255"/>
            <a:ext cx="550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(</a:t>
            </a:r>
            <a:r>
              <a:rPr lang="es-ES" dirty="0" err="1"/>
              <a:t>SeqID</a:t>
            </a:r>
            <a:r>
              <a:rPr lang="es-ES" dirty="0"/>
              <a:t> BUU263) vs. SC5D fw3 (</a:t>
            </a:r>
            <a:r>
              <a:rPr lang="es-ES" dirty="0" err="1"/>
              <a:t>SeqID</a:t>
            </a:r>
            <a:r>
              <a:rPr lang="es-ES" dirty="0"/>
              <a:t> BUU269)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7609C58-28FA-41E9-8B85-9792DC5143EB}"/>
              </a:ext>
            </a:extLst>
          </p:cNvPr>
          <p:cNvSpPr txBox="1"/>
          <p:nvPr/>
        </p:nvSpPr>
        <p:spPr>
          <a:xfrm>
            <a:off x="522195" y="4881497"/>
            <a:ext cx="550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(</a:t>
            </a:r>
            <a:r>
              <a:rPr lang="es-ES" dirty="0" err="1"/>
              <a:t>SeqID</a:t>
            </a:r>
            <a:r>
              <a:rPr lang="es-ES" dirty="0"/>
              <a:t> BUU266) vs. SC5D fw3 (</a:t>
            </a:r>
            <a:r>
              <a:rPr lang="es-ES" dirty="0" err="1"/>
              <a:t>SeqID</a:t>
            </a:r>
            <a:r>
              <a:rPr lang="es-ES" dirty="0"/>
              <a:t> BUU269)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53C69E9-47F2-432C-899E-2CBF4BB71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5" y="943863"/>
            <a:ext cx="8941875" cy="150572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E5CABC6-82DB-48E2-9E6B-0121D322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5" y="3061638"/>
            <a:ext cx="8758377" cy="140969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8834795-0890-4E46-8D9E-1F6A7ECF4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96" y="5240909"/>
            <a:ext cx="8758377" cy="134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12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2" t="20949" r="44109" b="31340"/>
          <a:stretch/>
        </p:blipFill>
        <p:spPr>
          <a:xfrm>
            <a:off x="1072647" y="1429498"/>
            <a:ext cx="4588328" cy="510311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67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PCR con la banda purificada DHCR24 fw3/rv2 (PCR3) como molde y análisis de psi-Check2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00644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62598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4690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2755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452040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951045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236155" y="4546724"/>
            <a:ext cx="29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>
            <a:off x="2499828" y="2816960"/>
            <a:ext cx="9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Cortado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>
            <a:off x="2819263" y="3100103"/>
            <a:ext cx="123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No cortado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527982" y="1696141"/>
            <a:ext cx="4500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PCR de 20uL usando como molde la banda purificada DHCR24 fw3/rv2 (62ºC)</a:t>
            </a:r>
          </a:p>
          <a:p>
            <a:pPr marL="342900" indent="-342900">
              <a:buAutoNum type="arabicPeriod"/>
            </a:pPr>
            <a:r>
              <a:rPr lang="es-ES" dirty="0"/>
              <a:t>Concentración: 13,25ng/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</a:t>
            </a:r>
          </a:p>
          <a:p>
            <a:endParaRPr lang="es-ES" dirty="0"/>
          </a:p>
          <a:p>
            <a:r>
              <a:rPr lang="es-ES" dirty="0"/>
              <a:t>No sale, posible contaminación --&gt; repetir la PCR de cero con </a:t>
            </a:r>
            <a:r>
              <a:rPr lang="es-ES" dirty="0" err="1"/>
              <a:t>gDNA</a:t>
            </a:r>
            <a:r>
              <a:rPr lang="es-ES" dirty="0"/>
              <a:t> de N2A y el par de </a:t>
            </a:r>
            <a:r>
              <a:rPr lang="es-ES" dirty="0" err="1"/>
              <a:t>primers</a:t>
            </a:r>
            <a:r>
              <a:rPr lang="es-ES" dirty="0"/>
              <a:t> DHCR24 fw3/rv2 a distintas temperaturas (63 y 65ºC)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Comprobar si psi-</a:t>
            </a:r>
            <a:r>
              <a:rPr lang="es-ES" dirty="0" err="1"/>
              <a:t>Check</a:t>
            </a:r>
            <a:r>
              <a:rPr lang="es-ES" dirty="0"/>
              <a:t> 2 estaba cortado, usando como control la 3’UTR de ABCA1</a:t>
            </a:r>
          </a:p>
          <a:p>
            <a:pPr lvl="1"/>
            <a:r>
              <a:rPr lang="es-ES" dirty="0"/>
              <a:t>- Hay psi-</a:t>
            </a:r>
            <a:r>
              <a:rPr lang="es-ES" dirty="0" err="1"/>
              <a:t>Check</a:t>
            </a:r>
            <a:r>
              <a:rPr lang="es-ES" dirty="0"/>
              <a:t> 2 cortado para hacer una primera ligación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12" name="Cerrar corchete 11">
            <a:extLst>
              <a:ext uri="{FF2B5EF4-FFF2-40B4-BE49-F238E27FC236}">
                <a16:creationId xmlns:a16="http://schemas.microsoft.com/office/drawing/2014/main" id="{9E2B9557-64AC-4788-A2FA-F30FBB742C25}"/>
              </a:ext>
            </a:extLst>
          </p:cNvPr>
          <p:cNvSpPr/>
          <p:nvPr/>
        </p:nvSpPr>
        <p:spPr>
          <a:xfrm>
            <a:off x="2190436" y="4295163"/>
            <a:ext cx="45719" cy="872455"/>
          </a:xfrm>
          <a:prstGeom prst="rightBracke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8D82924-DF5E-4797-90DC-4A04039FD5E9}"/>
              </a:ext>
            </a:extLst>
          </p:cNvPr>
          <p:cNvSpPr txBox="1"/>
          <p:nvPr/>
        </p:nvSpPr>
        <p:spPr>
          <a:xfrm rot="16200000">
            <a:off x="3866860" y="306202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3’UTR ABCA1</a:t>
            </a:r>
          </a:p>
        </p:txBody>
      </p:sp>
    </p:spTree>
    <p:extLst>
      <p:ext uri="{BB962C8B-B14F-4D97-AF65-F5344CB8AC3E}">
        <p14:creationId xmlns:p14="http://schemas.microsoft.com/office/powerpoint/2010/main" val="3320657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16/09/19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810875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</a:t>
            </a:r>
            <a:r>
              <a:rPr lang="es-ES" sz="2400" b="1" dirty="0" err="1"/>
              <a:t>mLSS</a:t>
            </a:r>
            <a:endParaRPr lang="es-ES" sz="24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6624800" y="2221807"/>
            <a:ext cx="46584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2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LSS fw1/rv1 --&gt; 7-mer8 --&gt; 2229pb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LSS fw1/rv2 --&gt; 7-mer8 --&gt; 2192pb</a:t>
            </a:r>
          </a:p>
          <a:p>
            <a:pPr lvl="1"/>
            <a:endParaRPr lang="es-ES" dirty="0"/>
          </a:p>
          <a:p>
            <a:r>
              <a:rPr lang="es-ES" dirty="0"/>
              <a:t>B. Gel de agarosa 1%, cargando todo el volumen</a:t>
            </a:r>
          </a:p>
          <a:p>
            <a:r>
              <a:rPr lang="es-ES" dirty="0"/>
              <a:t>C. Escogemos el par de </a:t>
            </a:r>
            <a:r>
              <a:rPr lang="es-ES" dirty="0" err="1"/>
              <a:t>primers</a:t>
            </a:r>
            <a:r>
              <a:rPr lang="es-ES" dirty="0"/>
              <a:t> LSS fw1/rv1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2336231" y="1791722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Std</a:t>
            </a:r>
            <a:endParaRPr lang="es-ES" b="1" dirty="0"/>
          </a:p>
        </p:txBody>
      </p:sp>
      <p:pic>
        <p:nvPicPr>
          <p:cNvPr id="3" name="Imagen 2" descr="Imagen que contiene negro, interior, blanco, electrónica&#10;&#10;Descripción generada automáticamente">
            <a:extLst>
              <a:ext uri="{FF2B5EF4-FFF2-40B4-BE49-F238E27FC236}">
                <a16:creationId xmlns:a16="http://schemas.microsoft.com/office/drawing/2014/main" id="{3773A474-0664-4008-9D30-ED361D322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t="30358" r="40625" b="40885"/>
          <a:stretch/>
        </p:blipFill>
        <p:spPr>
          <a:xfrm>
            <a:off x="1973026" y="2221807"/>
            <a:ext cx="3271423" cy="3026727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4CD19B6A-6506-476F-98E1-F57CF7A5C2AD}"/>
              </a:ext>
            </a:extLst>
          </p:cNvPr>
          <p:cNvSpPr txBox="1"/>
          <p:nvPr/>
        </p:nvSpPr>
        <p:spPr>
          <a:xfrm>
            <a:off x="3063219" y="179557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LSS 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B59F895-42C9-458F-BCD7-B2057206696C}"/>
              </a:ext>
            </a:extLst>
          </p:cNvPr>
          <p:cNvSpPr txBox="1"/>
          <p:nvPr/>
        </p:nvSpPr>
        <p:spPr>
          <a:xfrm>
            <a:off x="3890893" y="1791722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LSS 2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BFC32AF-DCB4-4929-B0CF-4DE867F15F2D}"/>
              </a:ext>
            </a:extLst>
          </p:cNvPr>
          <p:cNvSpPr/>
          <p:nvPr/>
        </p:nvSpPr>
        <p:spPr>
          <a:xfrm>
            <a:off x="2988215" y="2877423"/>
            <a:ext cx="820387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7C2FE36-1A6F-42E4-9E53-57FA7739A3B5}"/>
              </a:ext>
            </a:extLst>
          </p:cNvPr>
          <p:cNvSpPr txBox="1"/>
          <p:nvPr/>
        </p:nvSpPr>
        <p:spPr>
          <a:xfrm>
            <a:off x="2950208" y="2470436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2229pb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B32DA6F9-7116-43AB-81EF-2AA9876C4B03}"/>
              </a:ext>
            </a:extLst>
          </p:cNvPr>
          <p:cNvSpPr/>
          <p:nvPr/>
        </p:nvSpPr>
        <p:spPr>
          <a:xfrm>
            <a:off x="3846607" y="2876620"/>
            <a:ext cx="758949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8FBEBEF-64FA-4440-85F4-8581F6B15F62}"/>
              </a:ext>
            </a:extLst>
          </p:cNvPr>
          <p:cNvSpPr txBox="1"/>
          <p:nvPr/>
        </p:nvSpPr>
        <p:spPr>
          <a:xfrm>
            <a:off x="3808600" y="246963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2192pb</a:t>
            </a:r>
          </a:p>
        </p:txBody>
      </p:sp>
    </p:spTree>
    <p:extLst>
      <p:ext uri="{BB962C8B-B14F-4D97-AF65-F5344CB8AC3E}">
        <p14:creationId xmlns:p14="http://schemas.microsoft.com/office/powerpoint/2010/main" val="4137267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FEFCD1E-A502-44C9-A775-10B56C05A997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16/09/19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8CC03F-22AD-4027-817C-7D53984DA089}"/>
              </a:ext>
            </a:extLst>
          </p:cNvPr>
          <p:cNvSpPr txBox="1"/>
          <p:nvPr/>
        </p:nvSpPr>
        <p:spPr>
          <a:xfrm>
            <a:off x="699982" y="595352"/>
            <a:ext cx="683744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Amplificación 3’UTR de </a:t>
            </a:r>
            <a:r>
              <a:rPr lang="es-ES" sz="2400" b="1" dirty="0" err="1"/>
              <a:t>mLSS</a:t>
            </a:r>
            <a:r>
              <a:rPr lang="es-ES" sz="2400" b="1" dirty="0"/>
              <a:t> fw1/rv1 – PCR de 40uL</a:t>
            </a:r>
          </a:p>
        </p:txBody>
      </p:sp>
      <p:pic>
        <p:nvPicPr>
          <p:cNvPr id="7" name="Imagen 6" descr="Imagen que contiene interior, negro&#10;&#10;Descripción generada automáticamente">
            <a:extLst>
              <a:ext uri="{FF2B5EF4-FFF2-40B4-BE49-F238E27FC236}">
                <a16:creationId xmlns:a16="http://schemas.microsoft.com/office/drawing/2014/main" id="{AB268A6A-026E-4D88-ABFF-4085DEE99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t="38723" r="48743" b="25743"/>
          <a:stretch/>
        </p:blipFill>
        <p:spPr>
          <a:xfrm>
            <a:off x="529209" y="2046083"/>
            <a:ext cx="3295463" cy="3081635"/>
          </a:xfrm>
          <a:prstGeom prst="rect">
            <a:avLst/>
          </a:prstGeom>
        </p:spPr>
      </p:pic>
      <p:pic>
        <p:nvPicPr>
          <p:cNvPr id="9" name="Imagen 8" descr="Imagen que contiene interior, negro, foto&#10;&#10;Descripción generada automáticamente">
            <a:extLst>
              <a:ext uri="{FF2B5EF4-FFF2-40B4-BE49-F238E27FC236}">
                <a16:creationId xmlns:a16="http://schemas.microsoft.com/office/drawing/2014/main" id="{03BF2023-F63B-42D1-87E2-472846CBF8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50301" r="40530" b="13242"/>
          <a:stretch/>
        </p:blipFill>
        <p:spPr>
          <a:xfrm>
            <a:off x="4048773" y="2046083"/>
            <a:ext cx="3295463" cy="308163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2B38190-8C24-4C3E-9334-DE1D32050D19}"/>
              </a:ext>
            </a:extLst>
          </p:cNvPr>
          <p:cNvSpPr txBox="1"/>
          <p:nvPr/>
        </p:nvSpPr>
        <p:spPr>
          <a:xfrm>
            <a:off x="7568337" y="1601741"/>
            <a:ext cx="4189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(V=40µL) usando el par de </a:t>
            </a:r>
            <a:r>
              <a:rPr lang="es-ES" dirty="0" err="1"/>
              <a:t>primers</a:t>
            </a:r>
            <a:r>
              <a:rPr lang="es-ES" dirty="0"/>
              <a:t> </a:t>
            </a:r>
            <a:r>
              <a:rPr lang="es-ES" dirty="0" err="1"/>
              <a:t>mLSS</a:t>
            </a:r>
            <a:r>
              <a:rPr lang="es-ES" dirty="0"/>
              <a:t> fw1/rv1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LSS fw1/rv1 --&gt; 7-mer8 --&gt; 2229pb</a:t>
            </a:r>
          </a:p>
          <a:p>
            <a:r>
              <a:rPr lang="es-ES" dirty="0"/>
              <a:t>B. 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=80</a:t>
            </a:r>
            <a:r>
              <a:rPr lang="el-GR" dirty="0"/>
              <a:t>μ</a:t>
            </a:r>
            <a:r>
              <a:rPr lang="es-ES" dirty="0"/>
              <a:t>L, dos columnas)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 err="1"/>
              <a:t>mLSS</a:t>
            </a:r>
            <a:r>
              <a:rPr lang="es-ES" dirty="0"/>
              <a:t> rv1-1 --&gt; 20,85ng/</a:t>
            </a:r>
            <a:r>
              <a:rPr lang="el-GR" dirty="0"/>
              <a:t>μ</a:t>
            </a:r>
            <a:r>
              <a:rPr lang="es-ES" dirty="0"/>
              <a:t>L (1,668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 err="1"/>
              <a:t>mLSS</a:t>
            </a:r>
            <a:r>
              <a:rPr lang="es-ES" dirty="0"/>
              <a:t> rv1-2 --&gt; 22,23ng/</a:t>
            </a:r>
            <a:r>
              <a:rPr lang="el-GR" dirty="0"/>
              <a:t>μ</a:t>
            </a:r>
            <a:r>
              <a:rPr lang="es-ES" dirty="0"/>
              <a:t>L (1,778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Calidad </a:t>
            </a:r>
          </a:p>
          <a:p>
            <a:pPr marL="800100" lvl="1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2,2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0,02</a:t>
            </a:r>
          </a:p>
          <a:p>
            <a:pPr marL="800100" lvl="1" indent="-342900">
              <a:buAutoNum type="arabicPeriod"/>
            </a:pP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20EE0FB-7B21-4A6A-A9B4-7C02E72A9EEF}"/>
              </a:ext>
            </a:extLst>
          </p:cNvPr>
          <p:cNvSpPr txBox="1"/>
          <p:nvPr/>
        </p:nvSpPr>
        <p:spPr>
          <a:xfrm>
            <a:off x="829286" y="1643403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Std</a:t>
            </a:r>
            <a:endParaRPr lang="es-ES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8E0073-9D46-488C-A7E2-CA83F34B1747}"/>
              </a:ext>
            </a:extLst>
          </p:cNvPr>
          <p:cNvSpPr txBox="1"/>
          <p:nvPr/>
        </p:nvSpPr>
        <p:spPr>
          <a:xfrm>
            <a:off x="2183315" y="1643403"/>
            <a:ext cx="105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mLSS</a:t>
            </a:r>
            <a:r>
              <a:rPr lang="es-ES" b="1" dirty="0"/>
              <a:t> rv1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0562137-0661-490E-B2CA-4B1B80AC4003}"/>
              </a:ext>
            </a:extLst>
          </p:cNvPr>
          <p:cNvSpPr/>
          <p:nvPr/>
        </p:nvSpPr>
        <p:spPr>
          <a:xfrm>
            <a:off x="2050473" y="2498732"/>
            <a:ext cx="1394686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86BC71-AAF6-4536-B931-1F46A763138D}"/>
              </a:ext>
            </a:extLst>
          </p:cNvPr>
          <p:cNvSpPr txBox="1"/>
          <p:nvPr/>
        </p:nvSpPr>
        <p:spPr>
          <a:xfrm>
            <a:off x="2260483" y="2091540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2229pb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511A9C1-4D06-4C68-993B-B33F587909E4}"/>
              </a:ext>
            </a:extLst>
          </p:cNvPr>
          <p:cNvSpPr/>
          <p:nvPr/>
        </p:nvSpPr>
        <p:spPr>
          <a:xfrm>
            <a:off x="5475960" y="2498732"/>
            <a:ext cx="1395889" cy="650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079F300A-EA60-4837-B33F-D218998DA555}"/>
              </a:ext>
            </a:extLst>
          </p:cNvPr>
          <p:cNvSpPr/>
          <p:nvPr/>
        </p:nvSpPr>
        <p:spPr>
          <a:xfrm>
            <a:off x="3539557" y="3356067"/>
            <a:ext cx="794332" cy="4616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015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CD2DB4C-C26A-4E3C-B66A-ACF223C9B7BD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26/09/19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07A5BF-6338-4B0B-AFDD-FA73D498F27E}"/>
              </a:ext>
            </a:extLst>
          </p:cNvPr>
          <p:cNvSpPr txBox="1"/>
          <p:nvPr/>
        </p:nvSpPr>
        <p:spPr>
          <a:xfrm>
            <a:off x="699982" y="595352"/>
            <a:ext cx="739959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clonaje 3’UTR de mSC5D completa – PCR de 20uL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9BF7D3-E647-46AE-AC00-CE5BEB6CAC8D}"/>
              </a:ext>
            </a:extLst>
          </p:cNvPr>
          <p:cNvSpPr txBox="1"/>
          <p:nvPr/>
        </p:nvSpPr>
        <p:spPr>
          <a:xfrm>
            <a:off x="6889531" y="1787569"/>
            <a:ext cx="45405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dos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mSC5D C1 fw3/rv1 (63ºC)--&gt; 3644pb</a:t>
            </a:r>
          </a:p>
          <a:p>
            <a:pPr marL="800100" lvl="1" indent="-342900">
              <a:buAutoNum type="arabicPeriod"/>
            </a:pPr>
            <a:r>
              <a:rPr lang="es-ES" dirty="0"/>
              <a:t>mSC5D C2 fw3/rv2 (65ºC) --&gt; 3377pb</a:t>
            </a:r>
          </a:p>
          <a:p>
            <a:r>
              <a:rPr lang="es-ES" dirty="0"/>
              <a:t>B. Gel de agarosa 1% --&gt; una de las combinaciones funciona (C1) --&gt; cortar banda y extraer del gel (</a:t>
            </a:r>
            <a:r>
              <a:rPr lang="es-ES" dirty="0" err="1"/>
              <a:t>Vf</a:t>
            </a:r>
            <a:r>
              <a:rPr lang="es-ES" dirty="0"/>
              <a:t>= 50</a:t>
            </a:r>
            <a:r>
              <a:rPr lang="el-GR" dirty="0"/>
              <a:t>μ</a:t>
            </a:r>
            <a:r>
              <a:rPr lang="es-ES" dirty="0"/>
              <a:t>L, 1 columna)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mSC5D C1 --&gt; 11,3 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 μ</a:t>
            </a:r>
            <a:r>
              <a:rPr lang="es-ES" dirty="0"/>
              <a:t>L (565ng)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Calidad: </a:t>
            </a:r>
          </a:p>
          <a:p>
            <a:pPr marL="1257300" lvl="2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2,22</a:t>
            </a:r>
          </a:p>
          <a:p>
            <a:pPr marL="1257300" lvl="2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0,02</a:t>
            </a:r>
          </a:p>
          <a:p>
            <a:endParaRPr lang="es-ES" dirty="0"/>
          </a:p>
          <a:p>
            <a:r>
              <a:rPr lang="es-ES" dirty="0"/>
              <a:t>No tenemos cantidad suficiente de inserto</a:t>
            </a:r>
          </a:p>
          <a:p>
            <a:endParaRPr lang="es-ES" dirty="0"/>
          </a:p>
        </p:txBody>
      </p:sp>
      <p:pic>
        <p:nvPicPr>
          <p:cNvPr id="3" name="Imagen 2" descr="Imagen que contiene foto, blanco, agua, cuarto&#10;&#10;Descripción generada automáticamente">
            <a:extLst>
              <a:ext uri="{FF2B5EF4-FFF2-40B4-BE49-F238E27FC236}">
                <a16:creationId xmlns:a16="http://schemas.microsoft.com/office/drawing/2014/main" id="{E32CB213-E09E-40C0-B1A2-640F0BEE7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5" t="39051" r="32267" b="17640"/>
          <a:stretch/>
        </p:blipFill>
        <p:spPr>
          <a:xfrm>
            <a:off x="745587" y="2043289"/>
            <a:ext cx="3221372" cy="307876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8DEFADC-3FA7-4D57-B025-6C34E4BA96C0}"/>
              </a:ext>
            </a:extLst>
          </p:cNvPr>
          <p:cNvSpPr txBox="1"/>
          <p:nvPr/>
        </p:nvSpPr>
        <p:spPr>
          <a:xfrm>
            <a:off x="699982" y="1369821"/>
            <a:ext cx="829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Marker</a:t>
            </a:r>
            <a:r>
              <a:rPr lang="es-ES" sz="1400" b="1" dirty="0"/>
              <a:t> VII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D3B9237-9918-4C77-B2A4-7E5284B2D31A}"/>
              </a:ext>
            </a:extLst>
          </p:cNvPr>
          <p:cNvSpPr/>
          <p:nvPr/>
        </p:nvSpPr>
        <p:spPr>
          <a:xfrm>
            <a:off x="1426383" y="2593679"/>
            <a:ext cx="543997" cy="346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40EB40E-F3C6-4E25-A8BD-49F103BCD664}"/>
              </a:ext>
            </a:extLst>
          </p:cNvPr>
          <p:cNvSpPr txBox="1"/>
          <p:nvPr/>
        </p:nvSpPr>
        <p:spPr>
          <a:xfrm>
            <a:off x="1250181" y="226601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3644pb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8AA2C1C-BE37-411C-A81F-268BE3151EDD}"/>
              </a:ext>
            </a:extLst>
          </p:cNvPr>
          <p:cNvCxnSpPr/>
          <p:nvPr/>
        </p:nvCxnSpPr>
        <p:spPr>
          <a:xfrm>
            <a:off x="950397" y="1931928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B67116-9EB9-4D47-881E-0EA3FC56404B}"/>
              </a:ext>
            </a:extLst>
          </p:cNvPr>
          <p:cNvCxnSpPr/>
          <p:nvPr/>
        </p:nvCxnSpPr>
        <p:spPr>
          <a:xfrm>
            <a:off x="1539025" y="1933326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4E9351D-BE61-4934-807D-1C1A514403C6}"/>
              </a:ext>
            </a:extLst>
          </p:cNvPr>
          <p:cNvCxnSpPr/>
          <p:nvPr/>
        </p:nvCxnSpPr>
        <p:spPr>
          <a:xfrm>
            <a:off x="2109476" y="1933119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CC4EFC-7DE3-4DDE-8848-BD4E5FAA3E1E}"/>
              </a:ext>
            </a:extLst>
          </p:cNvPr>
          <p:cNvCxnSpPr/>
          <p:nvPr/>
        </p:nvCxnSpPr>
        <p:spPr>
          <a:xfrm>
            <a:off x="2698104" y="1934517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503E948-AFB0-4495-A014-20020EA67A5D}"/>
              </a:ext>
            </a:extLst>
          </p:cNvPr>
          <p:cNvCxnSpPr/>
          <p:nvPr/>
        </p:nvCxnSpPr>
        <p:spPr>
          <a:xfrm>
            <a:off x="3286731" y="1931928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399DD1F-032E-4949-A010-0721F7A049D7}"/>
              </a:ext>
            </a:extLst>
          </p:cNvPr>
          <p:cNvSpPr txBox="1"/>
          <p:nvPr/>
        </p:nvSpPr>
        <p:spPr>
          <a:xfrm>
            <a:off x="1355443" y="1389265"/>
            <a:ext cx="685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C1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6820802-D414-4287-8A5D-871F226BE694}"/>
              </a:ext>
            </a:extLst>
          </p:cNvPr>
          <p:cNvSpPr txBox="1"/>
          <p:nvPr/>
        </p:nvSpPr>
        <p:spPr>
          <a:xfrm>
            <a:off x="2515185" y="1389265"/>
            <a:ext cx="685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07BBDA1-A950-4EF6-8659-3171E0E4DE02}"/>
              </a:ext>
            </a:extLst>
          </p:cNvPr>
          <p:cNvSpPr txBox="1"/>
          <p:nvPr/>
        </p:nvSpPr>
        <p:spPr>
          <a:xfrm>
            <a:off x="3032213" y="1383935"/>
            <a:ext cx="829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Nippon</a:t>
            </a:r>
            <a:r>
              <a:rPr lang="es-ES" sz="1400" b="1" dirty="0"/>
              <a:t> 100bp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EC2FFDC4-7AF4-4483-B9D9-565BE19BC2C1}"/>
              </a:ext>
            </a:extLst>
          </p:cNvPr>
          <p:cNvCxnSpPr>
            <a:cxnSpLocks/>
          </p:cNvCxnSpPr>
          <p:nvPr/>
        </p:nvCxnSpPr>
        <p:spPr>
          <a:xfrm>
            <a:off x="4080889" y="2847726"/>
            <a:ext cx="2048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C1424BE-419F-4AEE-B0B6-EA6B78095033}"/>
              </a:ext>
            </a:extLst>
          </p:cNvPr>
          <p:cNvSpPr txBox="1"/>
          <p:nvPr/>
        </p:nvSpPr>
        <p:spPr>
          <a:xfrm>
            <a:off x="4299669" y="2660511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3000pb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C1090EEF-3307-4E65-AE3D-95CC8C4F3D74}"/>
              </a:ext>
            </a:extLst>
          </p:cNvPr>
          <p:cNvCxnSpPr>
            <a:cxnSpLocks/>
          </p:cNvCxnSpPr>
          <p:nvPr/>
        </p:nvCxnSpPr>
        <p:spPr>
          <a:xfrm>
            <a:off x="4069023" y="3175113"/>
            <a:ext cx="2048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E9BCC48-FF42-4AF5-84AC-87B74F00ECB0}"/>
              </a:ext>
            </a:extLst>
          </p:cNvPr>
          <p:cNvSpPr txBox="1"/>
          <p:nvPr/>
        </p:nvSpPr>
        <p:spPr>
          <a:xfrm>
            <a:off x="4287803" y="2987898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1500pb</a:t>
            </a:r>
          </a:p>
        </p:txBody>
      </p:sp>
      <p:pic>
        <p:nvPicPr>
          <p:cNvPr id="8" name="Imagen 7" descr="Imagen que contiene oscuro, negro, blanco, noche&#10;&#10;Descripción generada automáticamente">
            <a:extLst>
              <a:ext uri="{FF2B5EF4-FFF2-40B4-BE49-F238E27FC236}">
                <a16:creationId xmlns:a16="http://schemas.microsoft.com/office/drawing/2014/main" id="{B262709C-79F1-4795-8B03-86C9AE1D46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777" y="4117679"/>
            <a:ext cx="2109216" cy="2340864"/>
          </a:xfrm>
          <a:prstGeom prst="rect">
            <a:avLst/>
          </a:prstGeom>
        </p:spPr>
      </p:pic>
      <p:sp>
        <p:nvSpPr>
          <p:cNvPr id="26" name="Flecha doblada hacia arriba 20">
            <a:extLst>
              <a:ext uri="{FF2B5EF4-FFF2-40B4-BE49-F238E27FC236}">
                <a16:creationId xmlns:a16="http://schemas.microsoft.com/office/drawing/2014/main" id="{CF245C69-DCDD-4BE4-8586-438C84E189B5}"/>
              </a:ext>
            </a:extLst>
          </p:cNvPr>
          <p:cNvSpPr/>
          <p:nvPr/>
        </p:nvSpPr>
        <p:spPr>
          <a:xfrm rot="5400000">
            <a:off x="3399031" y="4966201"/>
            <a:ext cx="1057917" cy="766619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0D09600-25B5-40A0-BB8E-09A95BBD1BD8}"/>
              </a:ext>
            </a:extLst>
          </p:cNvPr>
          <p:cNvSpPr/>
          <p:nvPr/>
        </p:nvSpPr>
        <p:spPr>
          <a:xfrm>
            <a:off x="4744117" y="4710545"/>
            <a:ext cx="372828" cy="250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2833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098776-B684-4B18-9C98-3427C8864554}"/>
              </a:ext>
            </a:extLst>
          </p:cNvPr>
          <p:cNvSpPr txBox="1"/>
          <p:nvPr/>
        </p:nvSpPr>
        <p:spPr>
          <a:xfrm>
            <a:off x="699982" y="595352"/>
            <a:ext cx="716856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Amplificación 3’UTR de mSC5D completa – PCR de 40uL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6DB688-E27A-45A7-986D-AE862F3AC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6" t="38196" r="31034" b="25038"/>
          <a:stretch/>
        </p:blipFill>
        <p:spPr>
          <a:xfrm>
            <a:off x="937611" y="2154865"/>
            <a:ext cx="2684478" cy="290368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CBEE80E-9ED8-4B30-A085-9C5BBEF77A18}"/>
              </a:ext>
            </a:extLst>
          </p:cNvPr>
          <p:cNvSpPr txBox="1"/>
          <p:nvPr/>
        </p:nvSpPr>
        <p:spPr>
          <a:xfrm>
            <a:off x="822613" y="1534375"/>
            <a:ext cx="86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Marker</a:t>
            </a:r>
            <a:r>
              <a:rPr lang="es-ES" sz="1400" b="1" dirty="0"/>
              <a:t> VII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E9F128D-63C2-45DC-AF67-FF2B3EA09BC2}"/>
              </a:ext>
            </a:extLst>
          </p:cNvPr>
          <p:cNvCxnSpPr>
            <a:cxnSpLocks/>
          </p:cNvCxnSpPr>
          <p:nvPr/>
        </p:nvCxnSpPr>
        <p:spPr>
          <a:xfrm>
            <a:off x="1047918" y="2054087"/>
            <a:ext cx="4098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A78F66B-077A-4861-8547-38344015C47F}"/>
              </a:ext>
            </a:extLst>
          </p:cNvPr>
          <p:cNvCxnSpPr>
            <a:cxnSpLocks/>
          </p:cNvCxnSpPr>
          <p:nvPr/>
        </p:nvCxnSpPr>
        <p:spPr>
          <a:xfrm>
            <a:off x="1696459" y="2049181"/>
            <a:ext cx="4098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62C3E51-3944-46F8-A583-FB5F5A40B8BC}"/>
              </a:ext>
            </a:extLst>
          </p:cNvPr>
          <p:cNvCxnSpPr>
            <a:cxnSpLocks/>
          </p:cNvCxnSpPr>
          <p:nvPr/>
        </p:nvCxnSpPr>
        <p:spPr>
          <a:xfrm>
            <a:off x="2368785" y="2054087"/>
            <a:ext cx="4098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0E01688-C822-45E9-94F2-47D9D42E862A}"/>
              </a:ext>
            </a:extLst>
          </p:cNvPr>
          <p:cNvCxnSpPr>
            <a:cxnSpLocks/>
          </p:cNvCxnSpPr>
          <p:nvPr/>
        </p:nvCxnSpPr>
        <p:spPr>
          <a:xfrm>
            <a:off x="3024716" y="2057595"/>
            <a:ext cx="4098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42920A5-0F76-4876-8C5C-33C47B90317A}"/>
              </a:ext>
            </a:extLst>
          </p:cNvPr>
          <p:cNvSpPr txBox="1"/>
          <p:nvPr/>
        </p:nvSpPr>
        <p:spPr>
          <a:xfrm>
            <a:off x="1524613" y="1534375"/>
            <a:ext cx="77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998F889-FB25-4CA1-9BD6-65D2C0068AE0}"/>
              </a:ext>
            </a:extLst>
          </p:cNvPr>
          <p:cNvSpPr txBox="1"/>
          <p:nvPr/>
        </p:nvSpPr>
        <p:spPr>
          <a:xfrm>
            <a:off x="2182563" y="1534375"/>
            <a:ext cx="77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69FC434-4DE6-4A95-9420-CA8469F9FF8D}"/>
              </a:ext>
            </a:extLst>
          </p:cNvPr>
          <p:cNvSpPr txBox="1"/>
          <p:nvPr/>
        </p:nvSpPr>
        <p:spPr>
          <a:xfrm>
            <a:off x="2706049" y="1525961"/>
            <a:ext cx="1061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Nippon</a:t>
            </a:r>
            <a:r>
              <a:rPr lang="es-ES" sz="1400" b="1" dirty="0"/>
              <a:t> 100bp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DED0C19-D509-488A-8FD3-84C82C9E2BE8}"/>
              </a:ext>
            </a:extLst>
          </p:cNvPr>
          <p:cNvSpPr txBox="1"/>
          <p:nvPr/>
        </p:nvSpPr>
        <p:spPr>
          <a:xfrm>
            <a:off x="6394070" y="1681897"/>
            <a:ext cx="48603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(V=40µL) usando el par de </a:t>
            </a:r>
            <a:r>
              <a:rPr lang="es-ES" dirty="0" err="1"/>
              <a:t>primers</a:t>
            </a:r>
            <a:r>
              <a:rPr lang="es-ES" dirty="0"/>
              <a:t> mSC5D fw3/rv1 (C1)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SC5D C1--&gt; 7-mer8 + 7-merA1 --&gt; 3644pb</a:t>
            </a:r>
          </a:p>
          <a:p>
            <a:r>
              <a:rPr lang="es-ES" dirty="0"/>
              <a:t>B. Gel de agarosa 1% --&gt; cortar banda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L, una columna)</a:t>
            </a:r>
          </a:p>
          <a:p>
            <a:pPr marL="342900" indent="-342900">
              <a:buAutoNum type="arabicPeriod"/>
            </a:pPr>
            <a:r>
              <a:rPr lang="es-ES" dirty="0"/>
              <a:t>Concentración</a:t>
            </a:r>
          </a:p>
          <a:p>
            <a:pPr marL="800100" lvl="1" indent="-342900">
              <a:buAutoNum type="arabicPeriod"/>
            </a:pPr>
            <a:r>
              <a:rPr lang="es-ES" dirty="0"/>
              <a:t>mSC5D C1 (2) --&gt; 28,3ng/</a:t>
            </a:r>
            <a:r>
              <a:rPr lang="el-GR" dirty="0"/>
              <a:t>μ</a:t>
            </a:r>
            <a:r>
              <a:rPr lang="es-ES" dirty="0"/>
              <a:t>L (1,311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Calidad </a:t>
            </a:r>
          </a:p>
          <a:p>
            <a:pPr marL="800100" lvl="1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1,9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0,07</a:t>
            </a:r>
          </a:p>
          <a:p>
            <a:pPr marL="800100" lvl="1" indent="-342900">
              <a:buAutoNum type="arabicPeriod"/>
            </a:pPr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2F829C6-559E-4B9E-8B5B-B176FF9B714B}"/>
              </a:ext>
            </a:extLst>
          </p:cNvPr>
          <p:cNvSpPr/>
          <p:nvPr/>
        </p:nvSpPr>
        <p:spPr>
          <a:xfrm>
            <a:off x="2210424" y="2801923"/>
            <a:ext cx="665044" cy="360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B521138-50CD-4959-B004-40098ECBDCCE}"/>
              </a:ext>
            </a:extLst>
          </p:cNvPr>
          <p:cNvSpPr/>
          <p:nvPr/>
        </p:nvSpPr>
        <p:spPr>
          <a:xfrm>
            <a:off x="1560623" y="2801923"/>
            <a:ext cx="665044" cy="360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4334B5E-8F67-41BD-BE8B-6E3E27129BBF}"/>
              </a:ext>
            </a:extLst>
          </p:cNvPr>
          <p:cNvSpPr txBox="1"/>
          <p:nvPr/>
        </p:nvSpPr>
        <p:spPr>
          <a:xfrm>
            <a:off x="1967369" y="282088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?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07D32B8-8010-466D-B601-708C7FCB32F3}"/>
              </a:ext>
            </a:extLst>
          </p:cNvPr>
          <p:cNvSpPr/>
          <p:nvPr/>
        </p:nvSpPr>
        <p:spPr>
          <a:xfrm>
            <a:off x="1524613" y="3439486"/>
            <a:ext cx="1350855" cy="2684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66FDDAD-8872-4C3B-8EC1-62856D1E5419}"/>
              </a:ext>
            </a:extLst>
          </p:cNvPr>
          <p:cNvSpPr txBox="1"/>
          <p:nvPr/>
        </p:nvSpPr>
        <p:spPr>
          <a:xfrm>
            <a:off x="2727389" y="357129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?</a:t>
            </a:r>
          </a:p>
        </p:txBody>
      </p:sp>
      <p:pic>
        <p:nvPicPr>
          <p:cNvPr id="26" name="Imagen 25" descr="Imagen que contiene foto, blanco, cuarto, tabla&#10;&#10;Descripción generada automáticamente">
            <a:extLst>
              <a:ext uri="{FF2B5EF4-FFF2-40B4-BE49-F238E27FC236}">
                <a16:creationId xmlns:a16="http://schemas.microsoft.com/office/drawing/2014/main" id="{AF56925F-8AB2-4166-8846-453D985D62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4" t="33881" r="32300" b="22644"/>
          <a:stretch/>
        </p:blipFill>
        <p:spPr>
          <a:xfrm rot="-60000">
            <a:off x="4010316" y="4137952"/>
            <a:ext cx="1995527" cy="2296403"/>
          </a:xfrm>
          <a:prstGeom prst="rect">
            <a:avLst/>
          </a:prstGeom>
        </p:spPr>
      </p:pic>
      <p:sp>
        <p:nvSpPr>
          <p:cNvPr id="27" name="Flecha doblada hacia arriba 20">
            <a:extLst>
              <a:ext uri="{FF2B5EF4-FFF2-40B4-BE49-F238E27FC236}">
                <a16:creationId xmlns:a16="http://schemas.microsoft.com/office/drawing/2014/main" id="{DE8A1C0E-CC55-4BFE-9960-400E2F8C34BB}"/>
              </a:ext>
            </a:extLst>
          </p:cNvPr>
          <p:cNvSpPr/>
          <p:nvPr/>
        </p:nvSpPr>
        <p:spPr>
          <a:xfrm rot="5400000">
            <a:off x="3128236" y="5070905"/>
            <a:ext cx="1057917" cy="766619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8F9A795-08DF-4254-8DA8-00B84D3AFC6F}"/>
              </a:ext>
            </a:extLst>
          </p:cNvPr>
          <p:cNvSpPr/>
          <p:nvPr/>
        </p:nvSpPr>
        <p:spPr>
          <a:xfrm>
            <a:off x="5043055" y="4645890"/>
            <a:ext cx="443345" cy="307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038364B-A168-4432-92CC-E27CAADF028E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02/10/19</a:t>
            </a:r>
          </a:p>
        </p:txBody>
      </p:sp>
    </p:spTree>
    <p:extLst>
      <p:ext uri="{BB962C8B-B14F-4D97-AF65-F5344CB8AC3E}">
        <p14:creationId xmlns:p14="http://schemas.microsoft.com/office/powerpoint/2010/main" val="755624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098776-B684-4B18-9C98-3427C8864554}"/>
              </a:ext>
            </a:extLst>
          </p:cNvPr>
          <p:cNvSpPr txBox="1"/>
          <p:nvPr/>
        </p:nvSpPr>
        <p:spPr>
          <a:xfrm>
            <a:off x="699982" y="595352"/>
            <a:ext cx="521751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Digestión </a:t>
            </a:r>
            <a:r>
              <a:rPr lang="es-ES" sz="2400" b="1" dirty="0" err="1"/>
              <a:t>mLSS</a:t>
            </a:r>
            <a:r>
              <a:rPr lang="es-ES" sz="2400" b="1" dirty="0"/>
              <a:t> y mSC5D completa (C1)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FC1E4C-AF95-43A8-A2B3-00AD5A63C55A}"/>
              </a:ext>
            </a:extLst>
          </p:cNvPr>
          <p:cNvSpPr txBox="1"/>
          <p:nvPr/>
        </p:nvSpPr>
        <p:spPr>
          <a:xfrm>
            <a:off x="933071" y="1435772"/>
            <a:ext cx="47513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de:</a:t>
            </a:r>
          </a:p>
          <a:p>
            <a:pPr marL="800100" lvl="1" indent="-342900">
              <a:buAutoNum type="arabicPeriod"/>
            </a:pPr>
            <a:r>
              <a:rPr lang="es-ES" dirty="0"/>
              <a:t>mLSS-2 (fw1/rv1) --&gt; [   ] = 22,23ng/µL</a:t>
            </a:r>
          </a:p>
          <a:p>
            <a:pPr marL="800100" lvl="1" indent="-342900">
              <a:buAutoNum type="arabicPeriod"/>
            </a:pPr>
            <a:r>
              <a:rPr lang="es-ES" dirty="0"/>
              <a:t>mSC5D C1 (2)  --&gt; [   ] = 28,3ng/µL</a:t>
            </a:r>
          </a:p>
          <a:p>
            <a:pPr marL="342900" indent="-342900">
              <a:buAutoNum type="arabicPeriod"/>
            </a:pPr>
            <a:r>
              <a:rPr lang="es-ES" dirty="0"/>
              <a:t>Se digiere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50µL</a:t>
            </a:r>
          </a:p>
          <a:p>
            <a:pPr marL="342900" indent="-342900">
              <a:buAutoNum type="arabicPeriod"/>
            </a:pPr>
            <a:r>
              <a:rPr lang="es-ES" dirty="0"/>
              <a:t>PCR </a:t>
            </a:r>
            <a:r>
              <a:rPr lang="es-ES" dirty="0" err="1"/>
              <a:t>purification</a:t>
            </a:r>
            <a:r>
              <a:rPr lang="es-ES" dirty="0">
                <a:sym typeface="Wingdings" panose="05000000000000000000" pitchFamily="2" charset="2"/>
              </a:rPr>
              <a:t> para quitar las enzimas (</a:t>
            </a:r>
            <a:r>
              <a:rPr lang="es-ES" dirty="0" err="1">
                <a:sym typeface="Wingdings" panose="05000000000000000000" pitchFamily="2" charset="2"/>
              </a:rPr>
              <a:t>Vf</a:t>
            </a:r>
            <a:r>
              <a:rPr lang="es-ES" dirty="0">
                <a:sym typeface="Wingdings" panose="05000000000000000000" pitchFamily="2" charset="2"/>
              </a:rPr>
              <a:t>= 30</a:t>
            </a:r>
            <a:r>
              <a:rPr lang="es-ES" dirty="0"/>
              <a:t>µ</a:t>
            </a:r>
            <a:r>
              <a:rPr lang="es-ES" dirty="0">
                <a:sym typeface="Wingdings" panose="05000000000000000000" pitchFamily="2" charset="2"/>
              </a:rPr>
              <a:t>L)</a:t>
            </a: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mLSS-2 (fw1/rv1) --&gt; 17ng/</a:t>
            </a:r>
            <a:r>
              <a:rPr lang="el-GR" dirty="0"/>
              <a:t>μ</a:t>
            </a:r>
            <a:r>
              <a:rPr lang="es-ES" dirty="0"/>
              <a:t>L (0,510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mSC5D C1 (2) --&gt; 19ng/</a:t>
            </a:r>
            <a:r>
              <a:rPr lang="el-GR" dirty="0"/>
              <a:t>μ</a:t>
            </a:r>
            <a:r>
              <a:rPr lang="es-ES" dirty="0"/>
              <a:t>L (0,571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Calidad</a:t>
            </a:r>
          </a:p>
          <a:p>
            <a:pPr marL="800100" lvl="1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1,95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2,03</a:t>
            </a:r>
          </a:p>
          <a:p>
            <a:pPr marL="800100" lvl="1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03DAE4-A60A-42AD-80AB-09A4264743D0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03/10/19</a:t>
            </a:r>
          </a:p>
        </p:txBody>
      </p:sp>
    </p:spTree>
    <p:extLst>
      <p:ext uri="{BB962C8B-B14F-4D97-AF65-F5344CB8AC3E}">
        <p14:creationId xmlns:p14="http://schemas.microsoft.com/office/powerpoint/2010/main" val="8193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098776-B684-4B18-9C98-3427C8864554}"/>
              </a:ext>
            </a:extLst>
          </p:cNvPr>
          <p:cNvSpPr txBox="1"/>
          <p:nvPr/>
        </p:nvSpPr>
        <p:spPr>
          <a:xfrm>
            <a:off x="699982" y="595352"/>
            <a:ext cx="713137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Ligación </a:t>
            </a:r>
            <a:r>
              <a:rPr lang="es-ES" sz="2400" b="1" dirty="0" err="1"/>
              <a:t>mLSS</a:t>
            </a:r>
            <a:r>
              <a:rPr lang="es-ES" sz="2400" b="1" dirty="0"/>
              <a:t> rv1 / mSC5D completa (C1) ≡ psiCHECK-2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EB563EE-FE23-49D4-BA60-D8C3B4FE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810" y="2076362"/>
            <a:ext cx="2640207" cy="356071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49879F9-BB12-42AE-B603-155E6739D7C8}"/>
              </a:ext>
            </a:extLst>
          </p:cNvPr>
          <p:cNvSpPr txBox="1"/>
          <p:nvPr/>
        </p:nvSpPr>
        <p:spPr>
          <a:xfrm>
            <a:off x="6214270" y="167135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mLSS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231704-8065-4217-90E5-B937AAAD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978" y="2034011"/>
            <a:ext cx="2661613" cy="359638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E438573-C185-4CC0-9EA7-F46209357F26}"/>
              </a:ext>
            </a:extLst>
          </p:cNvPr>
          <p:cNvSpPr txBox="1"/>
          <p:nvPr/>
        </p:nvSpPr>
        <p:spPr>
          <a:xfrm>
            <a:off x="9120114" y="1664679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mSC5D completa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E55D2DB-BA76-4270-9FC1-C4E839C5C29D}"/>
              </a:ext>
            </a:extLst>
          </p:cNvPr>
          <p:cNvSpPr txBox="1"/>
          <p:nvPr/>
        </p:nvSpPr>
        <p:spPr>
          <a:xfrm>
            <a:off x="470285" y="1768697"/>
            <a:ext cx="52802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Tamaño del plásmido e insertos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psiCheck2 --&gt;  6,2kpbs (12,7ng/</a:t>
            </a:r>
            <a:r>
              <a:rPr lang="es-ES" dirty="0" err="1"/>
              <a:t>uL</a:t>
            </a:r>
            <a:r>
              <a:rPr lang="es-ES" dirty="0"/>
              <a:t> y 6,9ng/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LSS rv1 --&gt; 2195pb (ng/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 C1 --&gt; 1843pb (ng/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Cantidad de plásmido --&gt; 100ng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Ratio plásmido – inserto --&gt;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16ºC overnight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SC5D©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LSS 1:3 y 1:6</a:t>
            </a:r>
          </a:p>
          <a:p>
            <a:endParaRPr lang="es-ES" dirty="0"/>
          </a:p>
          <a:p>
            <a:r>
              <a:rPr lang="es-ES" dirty="0"/>
              <a:t>       No hay suficiente plásmido para las 4 ligaciones</a:t>
            </a:r>
          </a:p>
          <a:p>
            <a:r>
              <a:rPr lang="es-ES" dirty="0"/>
              <a:t>       Las que tienen menos plásmido son SC5D C 1:3 y   </a:t>
            </a:r>
          </a:p>
          <a:p>
            <a:r>
              <a:rPr lang="es-ES" dirty="0"/>
              <a:t>       LSS 1:6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54391C8C-9AA8-497E-943B-7B92905C2833}"/>
              </a:ext>
            </a:extLst>
          </p:cNvPr>
          <p:cNvGrpSpPr/>
          <p:nvPr/>
        </p:nvGrpSpPr>
        <p:grpSpPr>
          <a:xfrm>
            <a:off x="388845" y="5267741"/>
            <a:ext cx="311137" cy="369332"/>
            <a:chOff x="4487366" y="5444673"/>
            <a:chExt cx="311137" cy="369332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B4F16BDA-A870-4C6F-887C-A22E6632762C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4799B4E9-F906-4F1B-BC94-390B32CC847F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2594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Imagen que contiene interior, teléfono, tabla, vidrio&#10;&#10;Descripción generada automáticamente">
            <a:extLst>
              <a:ext uri="{FF2B5EF4-FFF2-40B4-BE49-F238E27FC236}">
                <a16:creationId xmlns:a16="http://schemas.microsoft.com/office/drawing/2014/main" id="{8A131647-0D29-42E8-80A3-A79DB5FB66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6" t="40612" r="28382" b="30790"/>
          <a:stretch/>
        </p:blipFill>
        <p:spPr>
          <a:xfrm>
            <a:off x="939568" y="1861560"/>
            <a:ext cx="3673864" cy="3322137"/>
          </a:xfrm>
          <a:prstGeom prst="rect">
            <a:avLst/>
          </a:prstGeom>
        </p:spPr>
      </p:pic>
      <p:pic>
        <p:nvPicPr>
          <p:cNvPr id="25" name="Imagen 24" descr="Imagen que contiene monitor, reloj, pequeño, tabla&#10;&#10;Descripción generada automáticamente">
            <a:extLst>
              <a:ext uri="{FF2B5EF4-FFF2-40B4-BE49-F238E27FC236}">
                <a16:creationId xmlns:a16="http://schemas.microsoft.com/office/drawing/2014/main" id="{F110D36E-D791-4941-98FF-609C9E57B0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2" t="40734" r="29395" b="31808"/>
          <a:stretch/>
        </p:blipFill>
        <p:spPr>
          <a:xfrm>
            <a:off x="3815538" y="3761028"/>
            <a:ext cx="2932769" cy="255448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8E21BAC-EB88-42B0-BBEC-2637B3F7F77D}"/>
              </a:ext>
            </a:extLst>
          </p:cNvPr>
          <p:cNvSpPr txBox="1"/>
          <p:nvPr/>
        </p:nvSpPr>
        <p:spPr>
          <a:xfrm>
            <a:off x="699982" y="595352"/>
            <a:ext cx="331379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Digestión psiCHECK2 (III)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7D0A052-4B38-46A2-907B-0AF72553C0FE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08/10/19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AF109F-CE2D-4E89-9455-98781AAA81BB}"/>
              </a:ext>
            </a:extLst>
          </p:cNvPr>
          <p:cNvSpPr txBox="1"/>
          <p:nvPr/>
        </p:nvSpPr>
        <p:spPr>
          <a:xfrm>
            <a:off x="6824472" y="1260282"/>
            <a:ext cx="47513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Se digieren 2 tubos de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50uL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Banda 1--&gt; 12,45ng/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Banda 2 --&gt; 12,3ng/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Se purifican las dos eluciones con PCR </a:t>
            </a:r>
            <a:r>
              <a:rPr lang="es-ES" dirty="0" err="1"/>
              <a:t>purification</a:t>
            </a:r>
            <a:r>
              <a:rPr lang="es-ES" dirty="0"/>
              <a:t> kit en una misma columna</a:t>
            </a:r>
          </a:p>
          <a:p>
            <a:pPr marL="800100" lvl="1" indent="-342900">
              <a:buAutoNum type="arabicPeriod"/>
            </a:pPr>
            <a:r>
              <a:rPr lang="es-ES" dirty="0"/>
              <a:t>18ng/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</a:t>
            </a:r>
            <a:r>
              <a:rPr lang="el-GR" dirty="0"/>
              <a:t>μ</a:t>
            </a:r>
            <a:r>
              <a:rPr lang="es-ES" dirty="0"/>
              <a:t>L (540ng)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513FA6D-AF72-4021-AD62-80E2CC065AC4}"/>
              </a:ext>
            </a:extLst>
          </p:cNvPr>
          <p:cNvSpPr/>
          <p:nvPr/>
        </p:nvSpPr>
        <p:spPr>
          <a:xfrm>
            <a:off x="4957894" y="4288659"/>
            <a:ext cx="1224791" cy="383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 doblada hacia arriba 20">
            <a:extLst>
              <a:ext uri="{FF2B5EF4-FFF2-40B4-BE49-F238E27FC236}">
                <a16:creationId xmlns:a16="http://schemas.microsoft.com/office/drawing/2014/main" id="{C61FD309-8EC9-447C-8CBF-055803483E3C}"/>
              </a:ext>
            </a:extLst>
          </p:cNvPr>
          <p:cNvSpPr/>
          <p:nvPr/>
        </p:nvSpPr>
        <p:spPr>
          <a:xfrm rot="10800000" flipH="1">
            <a:off x="4309612" y="2636762"/>
            <a:ext cx="1057917" cy="76661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67AD52F-210F-49B1-98D4-466A6BE0FBEE}"/>
              </a:ext>
            </a:extLst>
          </p:cNvPr>
          <p:cNvSpPr/>
          <p:nvPr/>
        </p:nvSpPr>
        <p:spPr>
          <a:xfrm>
            <a:off x="2476206" y="2536758"/>
            <a:ext cx="669666" cy="383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8012006-9FB3-4D27-BC7B-24ACD2BAC66A}"/>
              </a:ext>
            </a:extLst>
          </p:cNvPr>
          <p:cNvSpPr/>
          <p:nvPr/>
        </p:nvSpPr>
        <p:spPr>
          <a:xfrm>
            <a:off x="3145872" y="2536758"/>
            <a:ext cx="669666" cy="383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C8A71F9-89F9-4301-B941-A625931C10C0}"/>
              </a:ext>
            </a:extLst>
          </p:cNvPr>
          <p:cNvSpPr txBox="1"/>
          <p:nvPr/>
        </p:nvSpPr>
        <p:spPr>
          <a:xfrm>
            <a:off x="1129795" y="1222830"/>
            <a:ext cx="83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psiCheck</a:t>
            </a:r>
            <a:r>
              <a:rPr lang="es-ES" sz="1400" b="1" dirty="0"/>
              <a:t> </a:t>
            </a:r>
            <a:r>
              <a:rPr lang="es-ES" sz="1400" b="1" dirty="0" err="1"/>
              <a:t>uncut</a:t>
            </a:r>
            <a:endParaRPr lang="es-ES" sz="1400" b="1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46B4B8F5-CA69-4FA0-AD45-336FB2DF71E4}"/>
              </a:ext>
            </a:extLst>
          </p:cNvPr>
          <p:cNvCxnSpPr>
            <a:cxnSpLocks/>
          </p:cNvCxnSpPr>
          <p:nvPr/>
        </p:nvCxnSpPr>
        <p:spPr>
          <a:xfrm>
            <a:off x="1317127" y="1767399"/>
            <a:ext cx="4358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B369E2E3-C110-4ED4-87E7-6CDB4FA41B1D}"/>
              </a:ext>
            </a:extLst>
          </p:cNvPr>
          <p:cNvCxnSpPr>
            <a:cxnSpLocks/>
          </p:cNvCxnSpPr>
          <p:nvPr/>
        </p:nvCxnSpPr>
        <p:spPr>
          <a:xfrm>
            <a:off x="1930922" y="1768797"/>
            <a:ext cx="4358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00CC117D-9A28-4B5D-87CD-FD936E7D65F5}"/>
              </a:ext>
            </a:extLst>
          </p:cNvPr>
          <p:cNvCxnSpPr>
            <a:cxnSpLocks/>
          </p:cNvCxnSpPr>
          <p:nvPr/>
        </p:nvCxnSpPr>
        <p:spPr>
          <a:xfrm>
            <a:off x="2635597" y="1768590"/>
            <a:ext cx="4358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E0B62AB9-DAFD-4418-9C9C-09FCA234B179}"/>
              </a:ext>
            </a:extLst>
          </p:cNvPr>
          <p:cNvCxnSpPr>
            <a:cxnSpLocks/>
          </p:cNvCxnSpPr>
          <p:nvPr/>
        </p:nvCxnSpPr>
        <p:spPr>
          <a:xfrm>
            <a:off x="3308115" y="1769988"/>
            <a:ext cx="4358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867018B0-A96A-4087-B302-DB41FEC13D94}"/>
              </a:ext>
            </a:extLst>
          </p:cNvPr>
          <p:cNvCxnSpPr>
            <a:cxnSpLocks/>
          </p:cNvCxnSpPr>
          <p:nvPr/>
        </p:nvCxnSpPr>
        <p:spPr>
          <a:xfrm>
            <a:off x="3955465" y="1767399"/>
            <a:ext cx="4358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4664E1A-BDBF-4FFD-A279-8C1FCE30161D}"/>
              </a:ext>
            </a:extLst>
          </p:cNvPr>
          <p:cNvSpPr txBox="1"/>
          <p:nvPr/>
        </p:nvSpPr>
        <p:spPr>
          <a:xfrm>
            <a:off x="2678850" y="1216389"/>
            <a:ext cx="934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psiCheck</a:t>
            </a:r>
            <a:r>
              <a:rPr lang="es-ES" sz="1400" b="1" dirty="0"/>
              <a:t> </a:t>
            </a:r>
            <a:r>
              <a:rPr lang="es-ES" sz="1400" b="1" dirty="0" err="1"/>
              <a:t>cut</a:t>
            </a:r>
            <a:endParaRPr lang="es-ES" sz="1400" b="1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97DCF31-6796-4311-9699-FF6D57426FC4}"/>
              </a:ext>
            </a:extLst>
          </p:cNvPr>
          <p:cNvSpPr txBox="1"/>
          <p:nvPr/>
        </p:nvSpPr>
        <p:spPr>
          <a:xfrm>
            <a:off x="3781358" y="1216389"/>
            <a:ext cx="784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Nippon</a:t>
            </a:r>
            <a:r>
              <a:rPr lang="es-ES" sz="1400" b="1" dirty="0"/>
              <a:t> 100bp</a:t>
            </a:r>
          </a:p>
        </p:txBody>
      </p:sp>
    </p:spTree>
    <p:extLst>
      <p:ext uri="{BB962C8B-B14F-4D97-AF65-F5344CB8AC3E}">
        <p14:creationId xmlns:p14="http://schemas.microsoft.com/office/powerpoint/2010/main" val="612236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8796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LSSrv1 / SC5D C1 (fw3/rv1)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07/10/19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9685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4 alícuotas de bacterias DH5</a:t>
            </a:r>
            <a:r>
              <a:rPr lang="el-GR" dirty="0"/>
              <a:t>α</a:t>
            </a:r>
            <a:r>
              <a:rPr lang="es-ES" dirty="0"/>
              <a:t> (</a:t>
            </a:r>
            <a:r>
              <a:rPr lang="es-ES" u="sng" dirty="0"/>
              <a:t>prestadas de Yaiza</a:t>
            </a:r>
            <a:r>
              <a:rPr lang="es-ES" dirty="0"/>
              <a:t>) 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4 alícuotas --&gt; </a:t>
            </a:r>
          </a:p>
          <a:p>
            <a:pPr marL="800100" lvl="1" indent="-342900">
              <a:buAutoNum type="arabicPeriod"/>
            </a:pPr>
            <a:r>
              <a:rPr lang="es-ES" dirty="0"/>
              <a:t>LSS 1:3 </a:t>
            </a:r>
          </a:p>
          <a:p>
            <a:pPr marL="800100" lvl="1" indent="-342900">
              <a:buAutoNum type="arabicPeriod"/>
            </a:pPr>
            <a:r>
              <a:rPr lang="es-ES" dirty="0"/>
              <a:t>LSS 1:6</a:t>
            </a:r>
          </a:p>
          <a:p>
            <a:pPr marL="800100" lvl="1" indent="-342900">
              <a:buAutoNum type="arabicPeriod"/>
            </a:pPr>
            <a:r>
              <a:rPr lang="es-ES" dirty="0"/>
              <a:t>LSD 1:3 (SC5D C1)</a:t>
            </a:r>
          </a:p>
          <a:p>
            <a:pPr marL="800100" lvl="1" indent="-342900">
              <a:buAutoNum type="arabicPeriod"/>
            </a:pPr>
            <a:r>
              <a:rPr lang="es-ES" dirty="0"/>
              <a:t>LSD 1:6 (SC5D C1)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 en </a:t>
            </a:r>
            <a:r>
              <a:rPr lang="es-ES" dirty="0" err="1"/>
              <a:t>termobloque</a:t>
            </a:r>
            <a:r>
              <a:rPr lang="es-ES" dirty="0"/>
              <a:t> a 250rpm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~50µL de bacterias-plásmido 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1h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08/10/19 --&gt; hay colonias</a:t>
            </a:r>
          </a:p>
          <a:p>
            <a:r>
              <a:rPr lang="es-ES" dirty="0"/>
              <a:t>08/10/19 --&gt; picado de colonias --&gt; LSS 1:3 (1-3) y LSD 1:3 (1-3)</a:t>
            </a:r>
          </a:p>
          <a:p>
            <a:r>
              <a:rPr lang="es-ES" dirty="0"/>
              <a:t>09/10/19 --&gt; </a:t>
            </a:r>
            <a:r>
              <a:rPr lang="es-ES" dirty="0" err="1"/>
              <a:t>miniprep</a:t>
            </a:r>
            <a:r>
              <a:rPr lang="es-ES" dirty="0"/>
              <a:t> y envío a secuenciar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1:3 – 1 --&gt; [   ] = 574ng/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BUU271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LSS 1:3 – 1 --&gt; [   ] = 618ng/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BUU272</a:t>
            </a:r>
          </a:p>
          <a:p>
            <a:endParaRPr lang="es-ES" dirty="0"/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8CBA61B8-EAE3-440D-A4D0-7AD998AA8422}"/>
              </a:ext>
            </a:extLst>
          </p:cNvPr>
          <p:cNvSpPr/>
          <p:nvPr/>
        </p:nvSpPr>
        <p:spPr>
          <a:xfrm>
            <a:off x="6096000" y="5293453"/>
            <a:ext cx="531303" cy="3693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B5D9944-81F2-4658-BF0E-49C0B60A52EF}"/>
              </a:ext>
            </a:extLst>
          </p:cNvPr>
          <p:cNvSpPr txBox="1"/>
          <p:nvPr/>
        </p:nvSpPr>
        <p:spPr>
          <a:xfrm>
            <a:off x="6736360" y="5293453"/>
            <a:ext cx="435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Sale, pero la secuenciación solo lee ~1100pb</a:t>
            </a: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8572885C-2F28-4428-B052-339ADD82FDE1}"/>
              </a:ext>
            </a:extLst>
          </p:cNvPr>
          <p:cNvSpPr/>
          <p:nvPr/>
        </p:nvSpPr>
        <p:spPr>
          <a:xfrm>
            <a:off x="8768739" y="5713119"/>
            <a:ext cx="293615" cy="31039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76F0AB-472B-418E-80EE-1C579821E0E4}"/>
              </a:ext>
            </a:extLst>
          </p:cNvPr>
          <p:cNvSpPr txBox="1"/>
          <p:nvPr/>
        </p:nvSpPr>
        <p:spPr>
          <a:xfrm>
            <a:off x="6815868" y="6032117"/>
            <a:ext cx="419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Digestión y gel para ver tamaño del inserto</a:t>
            </a:r>
          </a:p>
        </p:txBody>
      </p:sp>
    </p:spTree>
    <p:extLst>
      <p:ext uri="{BB962C8B-B14F-4D97-AF65-F5344CB8AC3E}">
        <p14:creationId xmlns:p14="http://schemas.microsoft.com/office/powerpoint/2010/main" val="566718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B7A605D-CC8F-46EB-8296-E7B471EE6AA3}"/>
              </a:ext>
            </a:extLst>
          </p:cNvPr>
          <p:cNvSpPr txBox="1"/>
          <p:nvPr/>
        </p:nvSpPr>
        <p:spPr>
          <a:xfrm>
            <a:off x="505417" y="291322"/>
            <a:ext cx="453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C1 – LSD (C)-1 (</a:t>
            </a:r>
            <a:r>
              <a:rPr lang="es-ES" dirty="0" err="1"/>
              <a:t>SeqID</a:t>
            </a:r>
            <a:r>
              <a:rPr lang="es-ES" dirty="0"/>
              <a:t> BUU271) ~ 3644pb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9FC728-250E-4EF8-9BD6-B911A12D03DD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10/10/19</a:t>
            </a:r>
          </a:p>
        </p:txBody>
      </p:sp>
    </p:spTree>
    <p:extLst>
      <p:ext uri="{BB962C8B-B14F-4D97-AF65-F5344CB8AC3E}">
        <p14:creationId xmlns:p14="http://schemas.microsoft.com/office/powerpoint/2010/main" val="786522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B7A605D-CC8F-46EB-8296-E7B471EE6AA3}"/>
              </a:ext>
            </a:extLst>
          </p:cNvPr>
          <p:cNvSpPr txBox="1"/>
          <p:nvPr/>
        </p:nvSpPr>
        <p:spPr>
          <a:xfrm>
            <a:off x="505417" y="291322"/>
            <a:ext cx="358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LSSrv1 - 1 (</a:t>
            </a:r>
            <a:r>
              <a:rPr lang="es-ES" dirty="0" err="1"/>
              <a:t>SeqID</a:t>
            </a:r>
            <a:r>
              <a:rPr lang="es-ES" dirty="0"/>
              <a:t> BUU272) ~ 2192pb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6C2210-75C7-4C40-A002-65D006353007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10/10/19</a:t>
            </a:r>
          </a:p>
        </p:txBody>
      </p:sp>
    </p:spTree>
    <p:extLst>
      <p:ext uri="{BB962C8B-B14F-4D97-AF65-F5344CB8AC3E}">
        <p14:creationId xmlns:p14="http://schemas.microsoft.com/office/powerpoint/2010/main" val="409278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t="28605" r="32854" b="29842"/>
          <a:stretch/>
        </p:blipFill>
        <p:spPr>
          <a:xfrm>
            <a:off x="820962" y="1825064"/>
            <a:ext cx="5635860" cy="467097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04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con </a:t>
            </a:r>
            <a:r>
              <a:rPr lang="es-ES" b="1" dirty="0" err="1"/>
              <a:t>NotI</a:t>
            </a:r>
            <a:r>
              <a:rPr lang="es-ES" b="1" dirty="0"/>
              <a:t> y </a:t>
            </a:r>
            <a:r>
              <a:rPr lang="es-ES" b="1" dirty="0" err="1"/>
              <a:t>XhoI</a:t>
            </a:r>
            <a:r>
              <a:rPr lang="es-ES" b="1" dirty="0"/>
              <a:t> de plásmido (psi-</a:t>
            </a:r>
            <a:r>
              <a:rPr lang="es-ES" b="1" dirty="0" err="1"/>
              <a:t>check</a:t>
            </a:r>
            <a:r>
              <a:rPr lang="es-ES" b="1" dirty="0"/>
              <a:t> 2) e inserto (DHCR24 fw1 y SC5D fw1 y fw3)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39257" y="1834487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66013" y="1880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37206" y="1895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908399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479592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 rot="16200000" flipH="1">
            <a:off x="1376278" y="450953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 flipH="1">
            <a:off x="1959829" y="452157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 flipH="1">
            <a:off x="2481015" y="375327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2259845" y="907625"/>
            <a:ext cx="129308" cy="1486398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757308" y="1184480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Insertos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739059" y="1118209"/>
            <a:ext cx="129312" cy="106522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71484" y="1215473"/>
            <a:ext cx="12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psi-</a:t>
            </a:r>
            <a:r>
              <a:rPr lang="es-ES" dirty="0" err="1"/>
              <a:t>check</a:t>
            </a:r>
            <a:r>
              <a:rPr lang="es-ES" dirty="0"/>
              <a:t> 2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4921747" y="108285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4442628" y="121547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Ctrl</a:t>
            </a:r>
            <a:r>
              <a:rPr lang="es-ES" dirty="0"/>
              <a:t> 3’UTR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24472" y="1260282"/>
            <a:ext cx="47513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L), de un plásmido con 3’UTR de control (ABCA1) y de los insertos: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fw1: 822pb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fw1: 852pb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fw3: 1842pb</a:t>
            </a:r>
          </a:p>
          <a:p>
            <a:pPr marL="342900" indent="-342900">
              <a:buAutoNum type="arabicPeriod"/>
            </a:pPr>
            <a:r>
              <a:rPr lang="es-ES" dirty="0"/>
              <a:t>Se digiere 1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50uL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1 --&gt; 14.7ng/</a:t>
            </a:r>
            <a:r>
              <a:rPr lang="el-GR" dirty="0"/>
              <a:t>μ</a:t>
            </a:r>
            <a:r>
              <a:rPr lang="es-ES" dirty="0"/>
              <a:t>L (0,735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1 --&gt; 16ng/</a:t>
            </a:r>
            <a:r>
              <a:rPr lang="el-GR" dirty="0"/>
              <a:t>μ</a:t>
            </a:r>
            <a:r>
              <a:rPr lang="es-ES" dirty="0"/>
              <a:t>L (0,8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3 --&gt; 16,8ng/</a:t>
            </a:r>
            <a:r>
              <a:rPr lang="el-GR" dirty="0"/>
              <a:t>μ</a:t>
            </a:r>
            <a:r>
              <a:rPr lang="es-ES" dirty="0"/>
              <a:t>L (0,84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psiCheck2 --&gt; 12,6ng/</a:t>
            </a:r>
            <a:r>
              <a:rPr lang="el-GR" dirty="0"/>
              <a:t>μ</a:t>
            </a:r>
            <a:r>
              <a:rPr lang="es-ES" dirty="0"/>
              <a:t>L (0,630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dirty="0"/>
              <a:t>Se purifican 24uL con PCR </a:t>
            </a:r>
            <a:r>
              <a:rPr lang="es-ES" dirty="0" err="1"/>
              <a:t>purification</a:t>
            </a:r>
            <a:r>
              <a:rPr lang="es-ES" dirty="0"/>
              <a:t> kit --&gt; 6,1ng/</a:t>
            </a:r>
            <a:r>
              <a:rPr lang="el-GR" dirty="0"/>
              <a:t>μ</a:t>
            </a:r>
            <a:r>
              <a:rPr lang="es-ES" dirty="0"/>
              <a:t>L (0,305</a:t>
            </a:r>
            <a:r>
              <a:rPr lang="el-GR" dirty="0"/>
              <a:t>μ</a:t>
            </a:r>
            <a:r>
              <a:rPr lang="es-ES" dirty="0"/>
              <a:t>g) en 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1648949" y="1861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189194" y="1866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CuadroTexto 28"/>
          <p:cNvSpPr txBox="1"/>
          <p:nvPr/>
        </p:nvSpPr>
        <p:spPr>
          <a:xfrm rot="16200000">
            <a:off x="3263567" y="337800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 rot="16200000">
            <a:off x="3671618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069639" y="1890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584950" y="1880658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 rot="16200000">
            <a:off x="4384431" y="33759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 rot="16200000">
            <a:off x="4784255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89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098776-B684-4B18-9C98-3427C8864554}"/>
              </a:ext>
            </a:extLst>
          </p:cNvPr>
          <p:cNvSpPr txBox="1"/>
          <p:nvPr/>
        </p:nvSpPr>
        <p:spPr>
          <a:xfrm>
            <a:off x="699982" y="595352"/>
            <a:ext cx="965802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Digestión </a:t>
            </a:r>
            <a:r>
              <a:rPr lang="es-ES" sz="2400" b="1" dirty="0" err="1"/>
              <a:t>mLSS</a:t>
            </a:r>
            <a:r>
              <a:rPr lang="es-ES" sz="2400" b="1" dirty="0"/>
              <a:t> y mSC5D completa (C1) ≡ psiCHECK2 --&gt; comprobar tamaño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FC1E4C-AF95-43A8-A2B3-00AD5A63C55A}"/>
              </a:ext>
            </a:extLst>
          </p:cNvPr>
          <p:cNvSpPr txBox="1"/>
          <p:nvPr/>
        </p:nvSpPr>
        <p:spPr>
          <a:xfrm>
            <a:off x="972520" y="1559230"/>
            <a:ext cx="43268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de: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psicheck2≡mLSSrv1 (LSS 1:3-1)          --&gt;   [   ] = 615ng/µL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psicheck2≡mSC5D C1 (LSD © 1:3-1) --&gt; [   ] = 574ng/µL</a:t>
            </a:r>
          </a:p>
          <a:p>
            <a:pPr marL="342900" indent="-342900">
              <a:buAutoNum type="arabicPeriod"/>
            </a:pPr>
            <a:r>
              <a:rPr lang="es-ES" dirty="0"/>
              <a:t>Se digiere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50µL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1%, 55min --&gt;         gel al 0.8% o dejarlo más tiempo para que se separen mejor las bandas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03DAE4-A60A-42AD-80AB-09A4264743D0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14/10/19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ACB967C-38ED-4D83-A406-BF847BDC3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" t="24165" r="4674" b="13504"/>
          <a:stretch/>
        </p:blipFill>
        <p:spPr>
          <a:xfrm>
            <a:off x="6666216" y="2030135"/>
            <a:ext cx="4398863" cy="368276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C961EE2-FAB2-4DD4-B480-A6927E44E9B8}"/>
              </a:ext>
            </a:extLst>
          </p:cNvPr>
          <p:cNvSpPr txBox="1"/>
          <p:nvPr/>
        </p:nvSpPr>
        <p:spPr>
          <a:xfrm>
            <a:off x="6879343" y="1365258"/>
            <a:ext cx="760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Marker</a:t>
            </a:r>
            <a:r>
              <a:rPr lang="es-ES" sz="1400" b="1" dirty="0"/>
              <a:t> VII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571A96D-DAF0-4AB5-A46F-D75629DAE90E}"/>
              </a:ext>
            </a:extLst>
          </p:cNvPr>
          <p:cNvCxnSpPr>
            <a:cxnSpLocks/>
          </p:cNvCxnSpPr>
          <p:nvPr/>
        </p:nvCxnSpPr>
        <p:spPr>
          <a:xfrm>
            <a:off x="7084565" y="1888478"/>
            <a:ext cx="3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FC30DB1-E821-46E1-AF0E-314BF935669C}"/>
              </a:ext>
            </a:extLst>
          </p:cNvPr>
          <p:cNvCxnSpPr>
            <a:cxnSpLocks/>
          </p:cNvCxnSpPr>
          <p:nvPr/>
        </p:nvCxnSpPr>
        <p:spPr>
          <a:xfrm>
            <a:off x="7754575" y="1888478"/>
            <a:ext cx="3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CD6DA4F-BB0E-46B8-A803-FB3C60BF651F}"/>
              </a:ext>
            </a:extLst>
          </p:cNvPr>
          <p:cNvSpPr txBox="1"/>
          <p:nvPr/>
        </p:nvSpPr>
        <p:spPr>
          <a:xfrm>
            <a:off x="9487832" y="1365258"/>
            <a:ext cx="760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Nippon</a:t>
            </a:r>
            <a:r>
              <a:rPr lang="es-ES" sz="1400" b="1" dirty="0"/>
              <a:t> 100bp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B6FE9E7-73F2-4281-A315-5D5C63008490}"/>
              </a:ext>
            </a:extLst>
          </p:cNvPr>
          <p:cNvCxnSpPr>
            <a:cxnSpLocks/>
          </p:cNvCxnSpPr>
          <p:nvPr/>
        </p:nvCxnSpPr>
        <p:spPr>
          <a:xfrm>
            <a:off x="8428202" y="1888478"/>
            <a:ext cx="3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4BBE595A-C171-4B0E-A7AD-31472FE4A155}"/>
              </a:ext>
            </a:extLst>
          </p:cNvPr>
          <p:cNvCxnSpPr>
            <a:cxnSpLocks/>
          </p:cNvCxnSpPr>
          <p:nvPr/>
        </p:nvCxnSpPr>
        <p:spPr>
          <a:xfrm>
            <a:off x="9098212" y="1888478"/>
            <a:ext cx="3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F95B0FFE-C1A1-41FA-B7DC-EB4B2FF36023}"/>
              </a:ext>
            </a:extLst>
          </p:cNvPr>
          <p:cNvCxnSpPr>
            <a:cxnSpLocks/>
          </p:cNvCxnSpPr>
          <p:nvPr/>
        </p:nvCxnSpPr>
        <p:spPr>
          <a:xfrm>
            <a:off x="9688001" y="1888478"/>
            <a:ext cx="3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57C947B1-8085-4BE3-84B9-4184BE3CBABA}"/>
              </a:ext>
            </a:extLst>
          </p:cNvPr>
          <p:cNvCxnSpPr>
            <a:cxnSpLocks/>
          </p:cNvCxnSpPr>
          <p:nvPr/>
        </p:nvCxnSpPr>
        <p:spPr>
          <a:xfrm>
            <a:off x="10358011" y="1888478"/>
            <a:ext cx="3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1E9B255-ED64-4BD0-8AEB-C6080DC1AF14}"/>
              </a:ext>
            </a:extLst>
          </p:cNvPr>
          <p:cNvSpPr txBox="1"/>
          <p:nvPr/>
        </p:nvSpPr>
        <p:spPr>
          <a:xfrm>
            <a:off x="7649787" y="1363109"/>
            <a:ext cx="57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C1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3117AA9-08AE-450F-9079-AA3A62EFAF51}"/>
              </a:ext>
            </a:extLst>
          </p:cNvPr>
          <p:cNvSpPr txBox="1"/>
          <p:nvPr/>
        </p:nvSpPr>
        <p:spPr>
          <a:xfrm>
            <a:off x="8998127" y="1494188"/>
            <a:ext cx="560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LSS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147F0DB-C6CC-45C3-AFBC-3F89E3ED70FF}"/>
              </a:ext>
            </a:extLst>
          </p:cNvPr>
          <p:cNvSpPr txBox="1"/>
          <p:nvPr/>
        </p:nvSpPr>
        <p:spPr>
          <a:xfrm>
            <a:off x="10084392" y="1363109"/>
            <a:ext cx="907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psiCheck</a:t>
            </a:r>
            <a:r>
              <a:rPr lang="es-ES" sz="1400" b="1" dirty="0"/>
              <a:t> </a:t>
            </a:r>
            <a:r>
              <a:rPr lang="es-ES" sz="1400" b="1" dirty="0" err="1"/>
              <a:t>uncut</a:t>
            </a:r>
            <a:endParaRPr lang="es-ES" sz="1400" b="1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CC50997-E7E2-4DF7-A021-05054581129E}"/>
              </a:ext>
            </a:extLst>
          </p:cNvPr>
          <p:cNvGrpSpPr/>
          <p:nvPr/>
        </p:nvGrpSpPr>
        <p:grpSpPr>
          <a:xfrm>
            <a:off x="4172080" y="3502187"/>
            <a:ext cx="311137" cy="369332"/>
            <a:chOff x="4487366" y="5444673"/>
            <a:chExt cx="311137" cy="369332"/>
          </a:xfrm>
        </p:grpSpPr>
        <p:sp>
          <p:nvSpPr>
            <p:cNvPr id="29" name="Triángulo isósceles 28">
              <a:extLst>
                <a:ext uri="{FF2B5EF4-FFF2-40B4-BE49-F238E27FC236}">
                  <a16:creationId xmlns:a16="http://schemas.microsoft.com/office/drawing/2014/main" id="{43749C37-2CA5-4341-8C1A-455DF82C1D3C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F5915ECC-37E5-491C-A3B9-2F17934E400A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9249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428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s-ES" dirty="0"/>
                  <a:t>Tamaño del plásmido e insertos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psiCheck2 --&gt;  6,2kpb (27.8ng/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DHCR24 1 --&gt; 822pb (14.7ng/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SC5D 1 --&gt; 852pb (16ng/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Fórmula: </a:t>
                </a:r>
              </a:p>
              <a:p>
                <a:pPr marL="800100" lvl="1" indent="-342900">
                  <a:buFontTx/>
                  <a:buChar char="−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dirty="0" smtClean="0"/>
                      <m:t>ng</m:t>
                    </m:r>
                    <m:r>
                      <m:rPr>
                        <m:nor/>
                      </m:rPr>
                      <a:rPr lang="es-ES" dirty="0" smtClean="0"/>
                      <m:t> </m:t>
                    </m:r>
                    <m:r>
                      <m:rPr>
                        <m:nor/>
                      </m:rPr>
                      <a:rPr lang="es-ES" dirty="0" smtClean="0"/>
                      <m:t>inserto</m:t>
                    </m:r>
                    <m:r>
                      <m:rPr>
                        <m:nor/>
                      </m:rPr>
                      <a:rPr lang="es-ES" dirty="0" smtClean="0"/>
                      <m:t> 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inserto</m:t>
                            </m:r>
                          </m:e>
                        </m:d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ng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dirty="0"/>
              </a:p>
              <a:p>
                <a:pPr marL="800100" lvl="1" indent="-342900">
                  <a:buFontTx/>
                  <a:buChar char="−"/>
                </a:pPr>
                <a:r>
                  <a:rPr lang="es-ES" dirty="0"/>
                  <a:t>Calculadora online </a:t>
                </a:r>
                <a:r>
                  <a:rPr lang="es-ES" dirty="0">
                    <a:hlinkClick r:id="rId2"/>
                  </a:rPr>
                  <a:t>Promega</a:t>
                </a:r>
                <a:endParaRPr lang="es-ES" dirty="0"/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Cantidad ideal de plásmido --&gt; 100ng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Nosotros usamos 50ng porque no hay suficiente vector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Ratios plásmido – inserto ideales --&gt; 1:1, 1:3 y 1:6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Solo hacemos 1:3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16ºC overnight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23/08/19 --&gt; No sale, las bacterias mueren al crecerlas en placas de LB + Ampicilina</a:t>
                </a:r>
              </a:p>
              <a:p>
                <a:pPr marL="800100" lvl="1" indent="-342900">
                  <a:buAutoNum type="arabicPeriod"/>
                </a:pPr>
                <a:endParaRPr lang="es-ES" dirty="0"/>
              </a:p>
              <a:p>
                <a:pPr marL="342900" indent="-342900">
                  <a:buAutoNum type="arabicPeriod"/>
                </a:pPr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blipFill>
                <a:blip r:embed="rId7"/>
                <a:stretch>
                  <a:fillRect l="-659" t="-6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5494789" y="67018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375563" y="67018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1803" y="1025112"/>
            <a:ext cx="2294185" cy="31686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4702" y="1132114"/>
            <a:ext cx="2215846" cy="30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69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de psiCheck2 (II)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824472" y="1260282"/>
            <a:ext cx="47513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Se digieren 2 tubos de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50uL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1ª elución --&gt; 18.85ng/</a:t>
            </a:r>
            <a:r>
              <a:rPr lang="el-GR" dirty="0"/>
              <a:t>μ</a:t>
            </a:r>
            <a:r>
              <a:rPr lang="es-ES" dirty="0"/>
              <a:t>L (0,886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2ª elución --&gt; 6,7ng/</a:t>
            </a:r>
            <a:r>
              <a:rPr lang="el-GR" dirty="0"/>
              <a:t>μ</a:t>
            </a:r>
            <a:r>
              <a:rPr lang="es-ES" dirty="0"/>
              <a:t>L (0,181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Se usa la 1ª elución para la siguiente ligación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27/08/19 --&gt; Se purifican las dos eluciones con PCR </a:t>
            </a:r>
            <a:r>
              <a:rPr lang="es-ES" dirty="0" err="1"/>
              <a:t>purification</a:t>
            </a:r>
            <a:r>
              <a:rPr lang="es-ES" dirty="0"/>
              <a:t> kit</a:t>
            </a:r>
          </a:p>
          <a:p>
            <a:pPr marL="800100" lvl="1" indent="-342900">
              <a:buAutoNum type="arabicPeriod"/>
            </a:pPr>
            <a:r>
              <a:rPr lang="es-ES" dirty="0"/>
              <a:t>12,7ng/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6,9ng/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31024" r="24550" b="32133"/>
          <a:stretch/>
        </p:blipFill>
        <p:spPr>
          <a:xfrm>
            <a:off x="669462" y="1858879"/>
            <a:ext cx="4673600" cy="333446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006262" y="2237568"/>
            <a:ext cx="680121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686384" y="2237568"/>
            <a:ext cx="747072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962765" y="1868236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Std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528979" y="18682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Abrir corchete 13"/>
          <p:cNvSpPr/>
          <p:nvPr/>
        </p:nvSpPr>
        <p:spPr>
          <a:xfrm rot="5400000">
            <a:off x="3660943" y="1012478"/>
            <a:ext cx="117765" cy="142725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2947815" y="1304571"/>
            <a:ext cx="14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psiCheck2 </a:t>
            </a:r>
            <a:r>
              <a:rPr lang="es-ES" dirty="0" err="1"/>
              <a:t>cut</a:t>
            </a: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6646" r="16856" b="27399"/>
          <a:stretch/>
        </p:blipFill>
        <p:spPr>
          <a:xfrm>
            <a:off x="3686383" y="4286149"/>
            <a:ext cx="2863273" cy="224443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145101" y="4498383"/>
            <a:ext cx="608096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5766869" y="4498383"/>
            <a:ext cx="550254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doblada hacia arriba 20"/>
          <p:cNvSpPr/>
          <p:nvPr/>
        </p:nvSpPr>
        <p:spPr>
          <a:xfrm rot="10800000" flipH="1">
            <a:off x="4895514" y="3332217"/>
            <a:ext cx="1057917" cy="76661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83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848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5826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2 alícuotas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</a:t>
            </a:r>
          </a:p>
          <a:p>
            <a:pPr marL="800100" lvl="1" indent="-342900">
              <a:buAutoNum type="arabicPeriod"/>
            </a:pPr>
            <a:r>
              <a:rPr lang="es-ES" dirty="0"/>
              <a:t>LSD 1:3 (SC5D fw1)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2 min en hielo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+ 50µL de bacterias-plásmido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overnight a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27/08/19 --&gt; No hay colonias ni crecen bacterias --&gt; repetir con vector cortado más recientemente y nuevas ligaciones 1:3 y 1:6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591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01" y="969574"/>
            <a:ext cx="603526" cy="101099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9843" y="2050234"/>
            <a:ext cx="168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Bacterias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  <a:p>
            <a:pPr algn="ctr"/>
            <a:r>
              <a:rPr lang="es-ES" dirty="0"/>
              <a:t>competentes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08" y="1577473"/>
            <a:ext cx="403092" cy="403092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2541156" y="133137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8" y="1071977"/>
            <a:ext cx="603526" cy="1010991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4118107" y="864486"/>
            <a:ext cx="360000" cy="360000"/>
            <a:chOff x="5799004" y="1917336"/>
            <a:chExt cx="2601848" cy="2484245"/>
          </a:xfrm>
        </p:grpSpPr>
        <p:grpSp>
          <p:nvGrpSpPr>
            <p:cNvPr id="11" name="Grupo 10"/>
            <p:cNvGrpSpPr/>
            <p:nvPr/>
          </p:nvGrpSpPr>
          <p:grpSpPr>
            <a:xfrm>
              <a:off x="5799005" y="1917336"/>
              <a:ext cx="2601847" cy="2480554"/>
              <a:chOff x="994803" y="1960123"/>
              <a:chExt cx="2601847" cy="2480554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1099225" y="2071992"/>
                <a:ext cx="2393005" cy="2256817"/>
              </a:xfrm>
              <a:prstGeom prst="ellips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Arco de bloque 13"/>
              <p:cNvSpPr/>
              <p:nvPr/>
            </p:nvSpPr>
            <p:spPr>
              <a:xfrm rot="10800000">
                <a:off x="994803" y="1960123"/>
                <a:ext cx="2601847" cy="2480554"/>
              </a:xfrm>
              <a:prstGeom prst="blockArc">
                <a:avLst>
                  <a:gd name="adj1" fmla="val 13061213"/>
                  <a:gd name="adj2" fmla="val 19646687"/>
                  <a:gd name="adj3" fmla="val 8060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Arco de bloque 11"/>
            <p:cNvSpPr/>
            <p:nvPr/>
          </p:nvSpPr>
          <p:spPr>
            <a:xfrm rot="10800000">
              <a:off x="5799004" y="1921027"/>
              <a:ext cx="2601847" cy="2480554"/>
            </a:xfrm>
            <a:prstGeom prst="blockArc">
              <a:avLst>
                <a:gd name="adj1" fmla="val 13026807"/>
                <a:gd name="adj2" fmla="val 19639809"/>
                <a:gd name="adj3" fmla="val 3143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7" name="Flecha curvada hacia abajo 16"/>
          <p:cNvSpPr/>
          <p:nvPr/>
        </p:nvSpPr>
        <p:spPr>
          <a:xfrm rot="19597335" flipH="1">
            <a:off x="3730246" y="80754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520176" y="16809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30’</a:t>
            </a:r>
          </a:p>
        </p:txBody>
      </p:sp>
      <p:sp>
        <p:nvSpPr>
          <p:cNvPr id="19" name="Flecha derecha 18"/>
          <p:cNvSpPr/>
          <p:nvPr/>
        </p:nvSpPr>
        <p:spPr>
          <a:xfrm>
            <a:off x="4995564" y="133137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3"/>
          <a:stretch/>
        </p:blipFill>
        <p:spPr>
          <a:xfrm rot="1988508" flipH="1">
            <a:off x="6002344" y="971288"/>
            <a:ext cx="448098" cy="1137148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6260003" y="171363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42ºC 30’’</a:t>
            </a:r>
          </a:p>
        </p:txBody>
      </p:sp>
      <p:sp>
        <p:nvSpPr>
          <p:cNvPr id="22" name="Flecha derecha 21"/>
          <p:cNvSpPr/>
          <p:nvPr/>
        </p:nvSpPr>
        <p:spPr>
          <a:xfrm>
            <a:off x="6777934" y="133012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64" y="1188867"/>
            <a:ext cx="668929" cy="668929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8324383" y="171363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2’</a:t>
            </a:r>
          </a:p>
        </p:txBody>
      </p:sp>
      <p:sp>
        <p:nvSpPr>
          <p:cNvPr id="25" name="Flecha derecha 24"/>
          <p:cNvSpPr/>
          <p:nvPr/>
        </p:nvSpPr>
        <p:spPr>
          <a:xfrm>
            <a:off x="8915888" y="133012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6" name="Grupo 35"/>
          <p:cNvGrpSpPr/>
          <p:nvPr/>
        </p:nvGrpSpPr>
        <p:grpSpPr>
          <a:xfrm>
            <a:off x="9975633" y="1093399"/>
            <a:ext cx="481012" cy="1062036"/>
            <a:chOff x="5400402" y="2037806"/>
            <a:chExt cx="2410097" cy="4820194"/>
          </a:xfrm>
        </p:grpSpPr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27" name="Rectángulo 26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9" name="Conector recto 2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Imagen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2931" y="783519"/>
            <a:ext cx="369975" cy="619760"/>
          </a:xfrm>
          <a:prstGeom prst="rect">
            <a:avLst/>
          </a:prstGeom>
        </p:spPr>
      </p:pic>
      <p:sp>
        <p:nvSpPr>
          <p:cNvPr id="38" name="Flecha curvada hacia abajo 37"/>
          <p:cNvSpPr/>
          <p:nvPr/>
        </p:nvSpPr>
        <p:spPr>
          <a:xfrm rot="19597335" flipH="1">
            <a:off x="10157277" y="724775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41" name="Grupo 40"/>
          <p:cNvGrpSpPr/>
          <p:nvPr/>
        </p:nvGrpSpPr>
        <p:grpSpPr>
          <a:xfrm>
            <a:off x="9134180" y="3202038"/>
            <a:ext cx="739023" cy="339852"/>
            <a:chOff x="5303520" y="4328160"/>
            <a:chExt cx="739023" cy="339852"/>
          </a:xfrm>
        </p:grpSpPr>
        <p:sp>
          <p:nvSpPr>
            <p:cNvPr id="39" name="Flecha curvada hacia la derecha 38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Flecha curvada hacia la izquierda 39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2" name="CuadroTexto 41"/>
          <p:cNvSpPr txBox="1"/>
          <p:nvPr/>
        </p:nvSpPr>
        <p:spPr>
          <a:xfrm>
            <a:off x="9542167" y="2206793"/>
            <a:ext cx="140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Medio S.O.C.</a:t>
            </a:r>
          </a:p>
          <a:p>
            <a:pPr algn="ctr"/>
            <a:r>
              <a:rPr lang="es-ES" dirty="0"/>
              <a:t>250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43" name="Flecha doblada hacia arriba 42"/>
          <p:cNvSpPr/>
          <p:nvPr/>
        </p:nvSpPr>
        <p:spPr>
          <a:xfrm rot="14471729" flipH="1">
            <a:off x="10466291" y="2914012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/>
          <p:cNvSpPr txBox="1"/>
          <p:nvPr/>
        </p:nvSpPr>
        <p:spPr>
          <a:xfrm>
            <a:off x="8632573" y="3612251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225 rpm 37ºC 1h</a:t>
            </a:r>
          </a:p>
        </p:txBody>
      </p:sp>
      <p:sp>
        <p:nvSpPr>
          <p:cNvPr id="45" name="Flecha derecha 44"/>
          <p:cNvSpPr/>
          <p:nvPr/>
        </p:nvSpPr>
        <p:spPr>
          <a:xfrm flipH="1">
            <a:off x="7735248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81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526" y="3204821"/>
            <a:ext cx="1130304" cy="527475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7101464" y="2523196"/>
            <a:ext cx="302749" cy="703218"/>
            <a:chOff x="5400402" y="2037806"/>
            <a:chExt cx="2410097" cy="4820194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49" name="Rectángulo 48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0" name="Conector recto 49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echa curvada hacia abajo 51"/>
          <p:cNvSpPr/>
          <p:nvPr/>
        </p:nvSpPr>
        <p:spPr>
          <a:xfrm rot="19597335" flipH="1">
            <a:off x="6693644" y="273410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5860409" y="3822374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LB + Ampicilina</a:t>
            </a:r>
          </a:p>
        </p:txBody>
      </p:sp>
      <p:sp>
        <p:nvSpPr>
          <p:cNvPr id="55" name="Flecha derecha 54"/>
          <p:cNvSpPr/>
          <p:nvPr/>
        </p:nvSpPr>
        <p:spPr>
          <a:xfrm flipH="1">
            <a:off x="4851212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/>
          <p:cNvSpPr txBox="1"/>
          <p:nvPr/>
        </p:nvSpPr>
        <p:spPr>
          <a:xfrm>
            <a:off x="4462772" y="2693538"/>
            <a:ext cx="141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Overnight</a:t>
            </a:r>
            <a:r>
              <a:rPr lang="es-ES" dirty="0"/>
              <a:t> 37ºC</a:t>
            </a:r>
          </a:p>
        </p:txBody>
      </p:sp>
      <p:sp>
        <p:nvSpPr>
          <p:cNvPr id="58" name="Flecha doblada hacia arriba 57"/>
          <p:cNvSpPr/>
          <p:nvPr/>
        </p:nvSpPr>
        <p:spPr>
          <a:xfrm rot="10800000">
            <a:off x="1258336" y="346855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81" y="3131191"/>
            <a:ext cx="1594472" cy="797236"/>
          </a:xfrm>
          <a:prstGeom prst="rect">
            <a:avLst/>
          </a:prstGeom>
        </p:spPr>
      </p:pic>
      <p:grpSp>
        <p:nvGrpSpPr>
          <p:cNvPr id="81" name="Grupo 80"/>
          <p:cNvGrpSpPr/>
          <p:nvPr/>
        </p:nvGrpSpPr>
        <p:grpSpPr>
          <a:xfrm rot="1500000">
            <a:off x="3701916" y="2559749"/>
            <a:ext cx="138546" cy="834702"/>
            <a:chOff x="2021918" y="2489531"/>
            <a:chExt cx="138546" cy="834702"/>
          </a:xfrm>
        </p:grpSpPr>
        <p:sp>
          <p:nvSpPr>
            <p:cNvPr id="60" name="Triángulo isósceles 5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7" name="Conector recto 66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uadroTexto 81"/>
          <p:cNvSpPr txBox="1"/>
          <p:nvPr/>
        </p:nvSpPr>
        <p:spPr>
          <a:xfrm>
            <a:off x="3082079" y="3910378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Picar colonias</a:t>
            </a:r>
          </a:p>
        </p:txBody>
      </p:sp>
      <p:grpSp>
        <p:nvGrpSpPr>
          <p:cNvPr id="83" name="Grupo 82"/>
          <p:cNvGrpSpPr/>
          <p:nvPr/>
        </p:nvGrpSpPr>
        <p:grpSpPr>
          <a:xfrm>
            <a:off x="1051346" y="4721461"/>
            <a:ext cx="481012" cy="1062036"/>
            <a:chOff x="5400402" y="2037806"/>
            <a:chExt cx="2410097" cy="4820194"/>
          </a:xfrm>
        </p:grpSpPr>
        <p:pic>
          <p:nvPicPr>
            <p:cNvPr id="84" name="Imagen 8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85" name="Rectángulo 84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6" name="Conector recto 85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Flecha derecha 87"/>
          <p:cNvSpPr/>
          <p:nvPr/>
        </p:nvSpPr>
        <p:spPr>
          <a:xfrm>
            <a:off x="2541155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9" name="Grupo 88"/>
          <p:cNvGrpSpPr/>
          <p:nvPr/>
        </p:nvGrpSpPr>
        <p:grpSpPr>
          <a:xfrm rot="720000">
            <a:off x="1312893" y="5368508"/>
            <a:ext cx="50355" cy="327442"/>
            <a:chOff x="2021918" y="2489531"/>
            <a:chExt cx="138546" cy="834702"/>
          </a:xfrm>
        </p:grpSpPr>
        <p:sp>
          <p:nvSpPr>
            <p:cNvPr id="90" name="Triángulo isósceles 8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1" name="Rectángulo 9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2" name="Conector recto 91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CuadroTexto 97"/>
          <p:cNvSpPr txBox="1"/>
          <p:nvPr/>
        </p:nvSpPr>
        <p:spPr>
          <a:xfrm>
            <a:off x="1466721" y="5066953"/>
            <a:ext cx="978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2mL </a:t>
            </a:r>
            <a:r>
              <a:rPr lang="es-ES" dirty="0" err="1"/>
              <a:t>LB+Amp</a:t>
            </a:r>
            <a:endParaRPr lang="es-ES" dirty="0"/>
          </a:p>
          <a:p>
            <a:pPr algn="ctr"/>
            <a:r>
              <a:rPr lang="es-ES" dirty="0"/>
              <a:t>1:1000</a:t>
            </a:r>
          </a:p>
        </p:txBody>
      </p:sp>
      <p:grpSp>
        <p:nvGrpSpPr>
          <p:cNvPr id="99" name="Grupo 98"/>
          <p:cNvGrpSpPr/>
          <p:nvPr/>
        </p:nvGrpSpPr>
        <p:grpSpPr>
          <a:xfrm>
            <a:off x="3842254" y="4950516"/>
            <a:ext cx="739023" cy="339852"/>
            <a:chOff x="5303520" y="4328160"/>
            <a:chExt cx="739023" cy="339852"/>
          </a:xfrm>
        </p:grpSpPr>
        <p:sp>
          <p:nvSpPr>
            <p:cNvPr id="100" name="Flecha curvada hacia la derecha 99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1" name="Flecha curvada hacia la izquierda 100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02" name="CuadroTexto 101"/>
          <p:cNvSpPr txBox="1"/>
          <p:nvPr/>
        </p:nvSpPr>
        <p:spPr>
          <a:xfrm>
            <a:off x="3340647" y="5360729"/>
            <a:ext cx="18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225 rpm 37ºC </a:t>
            </a:r>
            <a:r>
              <a:rPr lang="es-ES" i="1" dirty="0"/>
              <a:t>overnight</a:t>
            </a:r>
          </a:p>
        </p:txBody>
      </p:sp>
      <p:sp>
        <p:nvSpPr>
          <p:cNvPr id="103" name="Flecha derecha 102"/>
          <p:cNvSpPr/>
          <p:nvPr/>
        </p:nvSpPr>
        <p:spPr>
          <a:xfrm>
            <a:off x="5194893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4" name="Imagen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0232" y="4855233"/>
            <a:ext cx="603526" cy="1010991"/>
          </a:xfrm>
          <a:prstGeom prst="rect">
            <a:avLst/>
          </a:prstGeom>
        </p:spPr>
      </p:pic>
      <p:grpSp>
        <p:nvGrpSpPr>
          <p:cNvPr id="106" name="Grupo 105"/>
          <p:cNvGrpSpPr/>
          <p:nvPr/>
        </p:nvGrpSpPr>
        <p:grpSpPr>
          <a:xfrm>
            <a:off x="6312614" y="4530399"/>
            <a:ext cx="481012" cy="1062036"/>
            <a:chOff x="5400402" y="2037806"/>
            <a:chExt cx="2410097" cy="4820194"/>
          </a:xfrm>
        </p:grpSpPr>
        <p:pic>
          <p:nvPicPr>
            <p:cNvPr id="107" name="Imagen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108" name="Rectángulo 107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9" name="Conector recto 10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5992269" y="3503908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upo 110"/>
          <p:cNvGrpSpPr/>
          <p:nvPr/>
        </p:nvGrpSpPr>
        <p:grpSpPr>
          <a:xfrm rot="720000">
            <a:off x="6574161" y="5177446"/>
            <a:ext cx="50355" cy="327442"/>
            <a:chOff x="2021918" y="2489531"/>
            <a:chExt cx="138546" cy="834702"/>
          </a:xfrm>
        </p:grpSpPr>
        <p:sp>
          <p:nvSpPr>
            <p:cNvPr id="112" name="Triángulo isósceles 111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" name="Rectángulo 112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4" name="Conector recto 113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lecha curvada hacia abajo 119"/>
          <p:cNvSpPr/>
          <p:nvPr/>
        </p:nvSpPr>
        <p:spPr>
          <a:xfrm rot="2002665">
            <a:off x="6975963" y="4659276"/>
            <a:ext cx="414493" cy="174276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1" name="Flecha derecha 120"/>
          <p:cNvSpPr/>
          <p:nvPr/>
        </p:nvSpPr>
        <p:spPr>
          <a:xfrm>
            <a:off x="7813672" y="526581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3" name="CuadroTexto 122"/>
          <p:cNvSpPr txBox="1"/>
          <p:nvPr/>
        </p:nvSpPr>
        <p:spPr>
          <a:xfrm>
            <a:off x="8580298" y="5229934"/>
            <a:ext cx="10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Miniprep</a:t>
            </a:r>
            <a:endParaRPr lang="es-ES" dirty="0"/>
          </a:p>
        </p:txBody>
      </p:sp>
      <p:sp>
        <p:nvSpPr>
          <p:cNvPr id="125" name="Flecha doblada hacia arriba 124"/>
          <p:cNvSpPr/>
          <p:nvPr/>
        </p:nvSpPr>
        <p:spPr>
          <a:xfrm rot="10800000" flipH="1">
            <a:off x="9786652" y="529036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6" name="CuadroTexto 125"/>
          <p:cNvSpPr txBox="1"/>
          <p:nvPr/>
        </p:nvSpPr>
        <p:spPr>
          <a:xfrm>
            <a:off x="9678248" y="617236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Secuenciación</a:t>
            </a:r>
          </a:p>
        </p:txBody>
      </p:sp>
      <p:sp>
        <p:nvSpPr>
          <p:cNvPr id="127" name="CuadroTexto 126"/>
          <p:cNvSpPr txBox="1"/>
          <p:nvPr/>
        </p:nvSpPr>
        <p:spPr>
          <a:xfrm>
            <a:off x="435039" y="351573"/>
            <a:ext cx="2223301" cy="369332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Transformación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77390C7-8C64-4A01-96B4-C3D709E205C3}"/>
              </a:ext>
            </a:extLst>
          </p:cNvPr>
          <p:cNvSpPr txBox="1"/>
          <p:nvPr/>
        </p:nvSpPr>
        <p:spPr>
          <a:xfrm>
            <a:off x="4405651" y="1044218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1µL</a:t>
            </a:r>
          </a:p>
        </p:txBody>
      </p:sp>
    </p:spTree>
    <p:extLst>
      <p:ext uri="{BB962C8B-B14F-4D97-AF65-F5344CB8AC3E}">
        <p14:creationId xmlns:p14="http://schemas.microsoft.com/office/powerpoint/2010/main" val="34427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56CF5270-BB90-4F7F-99EA-B824462CE0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9" t="41978" r="19692" b="15933"/>
          <a:stretch/>
        </p:blipFill>
        <p:spPr>
          <a:xfrm>
            <a:off x="1263048" y="2116644"/>
            <a:ext cx="4095165" cy="352481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65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PCR con </a:t>
            </a:r>
            <a:r>
              <a:rPr lang="es-ES" sz="2400" b="1" dirty="0" err="1"/>
              <a:t>primers</a:t>
            </a:r>
            <a:r>
              <a:rPr lang="es-ES" sz="2400" b="1" dirty="0"/>
              <a:t> mDHCR24 fw3/rv2 a distintas t</a:t>
            </a:r>
            <a:r>
              <a:rPr lang="es-ES" sz="2400" b="1" baseline="30000" dirty="0"/>
              <a:t>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455948" y="2412551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630821" y="3355596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4792060" y="33009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3700453" y="1151861"/>
            <a:ext cx="50349" cy="1616544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3055567" y="1538936"/>
            <a:ext cx="193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DHCR24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6669535" y="2239166"/>
            <a:ext cx="45165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fw3/rv2 a dos temperaturas: 63ºC (prevista) y 65ºC, </a:t>
            </a:r>
            <a:r>
              <a:rPr lang="es-ES" dirty="0" err="1"/>
              <a:t>Vf</a:t>
            </a:r>
            <a:r>
              <a:rPr lang="es-ES" dirty="0"/>
              <a:t>=20</a:t>
            </a:r>
            <a:r>
              <a:rPr lang="el-GR" dirty="0"/>
              <a:t> 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  <a:p>
            <a:r>
              <a:rPr lang="es-ES" dirty="0"/>
              <a:t>Salen demasiadas bandas a 63ºC y muy juntas, no se puede aislar la de 2268pb. A 65ºC no sale nada en absoluto.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957AB88-BD9C-4E65-9294-3A2487F994DE}"/>
              </a:ext>
            </a:extLst>
          </p:cNvPr>
          <p:cNvSpPr txBox="1"/>
          <p:nvPr/>
        </p:nvSpPr>
        <p:spPr>
          <a:xfrm>
            <a:off x="2871727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12C6F4-7779-49E7-A293-4886007CF756}"/>
              </a:ext>
            </a:extLst>
          </p:cNvPr>
          <p:cNvSpPr txBox="1"/>
          <p:nvPr/>
        </p:nvSpPr>
        <p:spPr>
          <a:xfrm>
            <a:off x="4202179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FB2B4B6-B890-4A28-ABB5-F38AD12F8AB9}"/>
              </a:ext>
            </a:extLst>
          </p:cNvPr>
          <p:cNvSpPr/>
          <p:nvPr/>
        </p:nvSpPr>
        <p:spPr>
          <a:xfrm>
            <a:off x="3976731" y="3353835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FDED923-E57B-4B6B-A011-4862BF96749E}"/>
              </a:ext>
            </a:extLst>
          </p:cNvPr>
          <p:cNvSpPr txBox="1"/>
          <p:nvPr/>
        </p:nvSpPr>
        <p:spPr>
          <a:xfrm>
            <a:off x="2574370" y="298450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2268pb</a:t>
            </a:r>
          </a:p>
        </p:txBody>
      </p:sp>
    </p:spTree>
    <p:extLst>
      <p:ext uri="{BB962C8B-B14F-4D97-AF65-F5344CB8AC3E}">
        <p14:creationId xmlns:p14="http://schemas.microsoft.com/office/powerpoint/2010/main" val="1927625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1801</TotalTime>
  <Words>2817</Words>
  <Application>Microsoft Office PowerPoint</Application>
  <PresentationFormat>Panorámica</PresentationFormat>
  <Paragraphs>425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Falta diapositiva 1 y las imágenes del experimento 3</dc:title>
  <dc:creator>Marta Torrecilla Parra</dc:creator>
  <cp:lastModifiedBy>Marta Torrecilla Parra</cp:lastModifiedBy>
  <cp:revision>105</cp:revision>
  <cp:lastPrinted>2019-10-07T11:20:41Z</cp:lastPrinted>
  <dcterms:created xsi:type="dcterms:W3CDTF">2019-09-01T16:43:49Z</dcterms:created>
  <dcterms:modified xsi:type="dcterms:W3CDTF">2019-10-14T14:53:31Z</dcterms:modified>
</cp:coreProperties>
</file>